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8" r:id="rId2"/>
    <p:sldId id="260" r:id="rId3"/>
    <p:sldId id="295" r:id="rId4"/>
    <p:sldId id="297" r:id="rId5"/>
    <p:sldId id="296" r:id="rId6"/>
    <p:sldId id="298" r:id="rId7"/>
    <p:sldId id="553" r:id="rId8"/>
    <p:sldId id="558" r:id="rId9"/>
    <p:sldId id="377" r:id="rId10"/>
    <p:sldId id="589" r:id="rId11"/>
    <p:sldId id="540" r:id="rId12"/>
    <p:sldId id="550" r:id="rId13"/>
    <p:sldId id="552" r:id="rId14"/>
    <p:sldId id="302" r:id="rId15"/>
    <p:sldId id="306" r:id="rId16"/>
    <p:sldId id="307" r:id="rId17"/>
    <p:sldId id="308" r:id="rId18"/>
    <p:sldId id="305" r:id="rId19"/>
    <p:sldId id="309" r:id="rId20"/>
    <p:sldId id="310" r:id="rId21"/>
    <p:sldId id="304" r:id="rId22"/>
    <p:sldId id="315" r:id="rId23"/>
    <p:sldId id="303" r:id="rId24"/>
    <p:sldId id="311" r:id="rId25"/>
    <p:sldId id="312" r:id="rId26"/>
    <p:sldId id="323" r:id="rId27"/>
    <p:sldId id="326" r:id="rId28"/>
    <p:sldId id="325" r:id="rId29"/>
    <p:sldId id="324" r:id="rId30"/>
    <p:sldId id="327" r:id="rId31"/>
    <p:sldId id="329" r:id="rId32"/>
    <p:sldId id="328" r:id="rId33"/>
    <p:sldId id="330" r:id="rId34"/>
    <p:sldId id="332" r:id="rId35"/>
    <p:sldId id="331" r:id="rId36"/>
    <p:sldId id="333" r:id="rId37"/>
    <p:sldId id="334" r:id="rId38"/>
    <p:sldId id="335" r:id="rId39"/>
    <p:sldId id="336" r:id="rId40"/>
    <p:sldId id="337" r:id="rId41"/>
    <p:sldId id="338" r:id="rId42"/>
    <p:sldId id="361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62" r:id="rId57"/>
    <p:sldId id="352" r:id="rId58"/>
    <p:sldId id="353" r:id="rId59"/>
    <p:sldId id="354" r:id="rId60"/>
    <p:sldId id="355" r:id="rId61"/>
    <p:sldId id="364" r:id="rId62"/>
    <p:sldId id="365" r:id="rId63"/>
    <p:sldId id="366" r:id="rId64"/>
    <p:sldId id="356" r:id="rId65"/>
    <p:sldId id="357" r:id="rId66"/>
    <p:sldId id="358" r:id="rId67"/>
    <p:sldId id="363" r:id="rId68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85968" autoAdjust="0"/>
  </p:normalViewPr>
  <p:slideViewPr>
    <p:cSldViewPr>
      <p:cViewPr varScale="1">
        <p:scale>
          <a:sx n="74" d="100"/>
          <a:sy n="74" d="100"/>
        </p:scale>
        <p:origin x="18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24-4-2019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24-4-2019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In op </a:t>
            </a:r>
            <a:r>
              <a:rPr lang="en-US" i="0" dirty="0" err="1"/>
              <a:t>kinderen</a:t>
            </a:r>
            <a:r>
              <a:rPr lang="en-US" i="0" dirty="0"/>
              <a:t> </a:t>
            </a:r>
            <a:r>
              <a:rPr lang="en-US" i="0" dirty="0" err="1"/>
              <a:t>gerichte</a:t>
            </a:r>
            <a:r>
              <a:rPr lang="en-US" i="0" dirty="0"/>
              <a:t> </a:t>
            </a:r>
            <a:r>
              <a:rPr lang="en-US" i="0" dirty="0" err="1"/>
              <a:t>teksten</a:t>
            </a:r>
            <a:r>
              <a:rPr lang="en-US" i="0" dirty="0"/>
              <a:t> (CHILDES, </a:t>
            </a:r>
            <a:r>
              <a:rPr lang="en-US" i="0" dirty="0" err="1"/>
              <a:t>Basilex</a:t>
            </a:r>
            <a:r>
              <a:rPr lang="en-US" i="0" dirty="0"/>
              <a:t>) </a:t>
            </a:r>
            <a:r>
              <a:rPr lang="en-US" i="0" dirty="0" err="1"/>
              <a:t>komt</a:t>
            </a:r>
            <a:r>
              <a:rPr lang="en-US" i="0" dirty="0"/>
              <a:t> heel mod P </a:t>
            </a:r>
            <a:r>
              <a:rPr lang="en-US" i="0" dirty="0" err="1"/>
              <a:t>vaker</a:t>
            </a:r>
            <a:r>
              <a:rPr lang="en-US" i="0" dirty="0"/>
              <a:t> </a:t>
            </a:r>
            <a:r>
              <a:rPr lang="en-US" i="0" dirty="0" err="1"/>
              <a:t>voor</a:t>
            </a:r>
            <a:r>
              <a:rPr lang="en-US" i="0" dirty="0"/>
              <a:t> </a:t>
            </a:r>
            <a:r>
              <a:rPr lang="en-US" i="0" dirty="0" err="1"/>
              <a:t>dan</a:t>
            </a:r>
            <a:r>
              <a:rPr lang="en-US" i="0" dirty="0"/>
              <a:t> </a:t>
            </a:r>
            <a:r>
              <a:rPr lang="en-US" i="0" dirty="0" err="1"/>
              <a:t>zeer</a:t>
            </a:r>
            <a:r>
              <a:rPr lang="en-US" i="0" dirty="0"/>
              <a:t> mod P </a:t>
            </a:r>
            <a:r>
              <a:rPr lang="en-US" i="0" dirty="0" err="1"/>
              <a:t>hoewel</a:t>
            </a:r>
            <a:r>
              <a:rPr lang="en-US" i="0" dirty="0"/>
              <a:t> heel mod P </a:t>
            </a:r>
            <a:r>
              <a:rPr lang="en-US" i="0" dirty="0" err="1"/>
              <a:t>niet</a:t>
            </a:r>
            <a:r>
              <a:rPr lang="en-US" i="0" dirty="0"/>
              <a:t> </a:t>
            </a:r>
            <a:r>
              <a:rPr lang="en-US" i="0" dirty="0" err="1"/>
              <a:t>gegeneraliseerd</a:t>
            </a:r>
            <a:r>
              <a:rPr lang="en-US" i="0" dirty="0"/>
              <a:t> </a:t>
            </a:r>
            <a:r>
              <a:rPr lang="en-US" i="0" dirty="0" err="1"/>
              <a:t>wordt</a:t>
            </a:r>
            <a:r>
              <a:rPr lang="en-US" i="0" dirty="0"/>
              <a:t> </a:t>
            </a:r>
            <a:r>
              <a:rPr lang="en-US" i="0" dirty="0" err="1"/>
              <a:t>naar</a:t>
            </a:r>
            <a:r>
              <a:rPr lang="en-US" i="0" dirty="0"/>
              <a:t> </a:t>
            </a:r>
            <a:r>
              <a:rPr lang="en-US" i="0" dirty="0" err="1"/>
              <a:t>alle</a:t>
            </a:r>
            <a:r>
              <a:rPr lang="en-US" i="0" dirty="0"/>
              <a:t> </a:t>
            </a:r>
            <a:r>
              <a:rPr lang="en-US" i="0" dirty="0" err="1"/>
              <a:t>gevallen</a:t>
            </a:r>
            <a:r>
              <a:rPr lang="en-US" i="0" dirty="0"/>
              <a:t> en </a:t>
            </a:r>
            <a:r>
              <a:rPr lang="en-US" i="0" dirty="0" err="1"/>
              <a:t>zeer</a:t>
            </a:r>
            <a:r>
              <a:rPr lang="en-US" i="0" dirty="0"/>
              <a:t> mod P </a:t>
            </a:r>
            <a:r>
              <a:rPr lang="en-US" i="0" dirty="0" err="1"/>
              <a:t>wel</a:t>
            </a:r>
            <a:r>
              <a:rPr lang="en-US" i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62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2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103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18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860427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417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</a:t>
            </a:r>
            <a:r>
              <a:rPr lang="en-GB" noProof="0" dirty="0" err="1"/>
              <a:t>om</a:t>
            </a:r>
            <a:r>
              <a:rPr lang="en-GB" noProof="0" dirty="0"/>
              <a:t>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</a:t>
            </a:r>
            <a:r>
              <a:rPr lang="en-GB" noProof="0" dirty="0" err="1"/>
              <a:t>om</a:t>
            </a:r>
            <a:r>
              <a:rPr lang="en-GB" noProof="0" dirty="0"/>
              <a:t>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2597/do-not-enter-si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ack_Arrow.sv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etel.ccl.kuleuven.be/gretel-2.0/" TargetMode="External"/><Relationship Id="rId2" Type="http://schemas.openxmlformats.org/officeDocument/2006/relationships/hyperlink" Target="http://nederbooms.ccl.kuleuven.be/eng/gret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etel.ccl.kuleuven.be/gretel3/index.php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ack_Arrow.sv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retel.hum.uu.nl/gretel4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ack_Arrow.sv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Back_Arrow.svg" TargetMode="Externa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Back_Arrow.svg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slide" Target="slide57.xml"/><Relationship Id="rId4" Type="http://schemas.openxmlformats.org/officeDocument/2006/relationships/slide" Target="slide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64904"/>
            <a:ext cx="7772400" cy="2043658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GReTEL</a:t>
            </a:r>
            <a:r>
              <a:rPr lang="en-US" dirty="0"/>
              <a:t> 4 DEMO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Jan Odijk</a:t>
            </a:r>
          </a:p>
          <a:p>
            <a:pPr eaLnBrk="1" hangingPunct="1"/>
            <a:r>
              <a:rPr lang="en-US" dirty="0" err="1"/>
              <a:t>AnnCor</a:t>
            </a:r>
            <a:r>
              <a:rPr lang="en-US" dirty="0"/>
              <a:t> Meeting, Utrecht</a:t>
            </a:r>
          </a:p>
          <a:p>
            <a:pPr eaLnBrk="1" hangingPunct="1"/>
            <a:r>
              <a:rPr lang="en-US" dirty="0"/>
              <a:t>2019-04-24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60427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83671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8BC3DD-3723-4EBA-9CBA-2BFA0A369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9654" y="1340768"/>
            <a:ext cx="3904692" cy="39046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73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IPP </a:t>
            </a:r>
            <a:r>
              <a:rPr lang="nl-NL" dirty="0" err="1"/>
              <a:t>verbs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fact that several authors disagree on the set of verbs that can occur as IPP indicates that an </a:t>
            </a:r>
            <a:r>
              <a:rPr lang="en-US" i="1" dirty="0"/>
              <a:t>empirical</a:t>
            </a:r>
            <a:r>
              <a:rPr lang="en-US" dirty="0"/>
              <a:t> investigation is necessary in order to identify the Dutch IPP verbs.(Augustinus 2015:14)</a:t>
            </a:r>
          </a:p>
          <a:p>
            <a:r>
              <a:rPr lang="en-US" dirty="0">
                <a:sym typeface="Wingdings" panose="05000000000000000000" pitchFamily="2" charset="2"/>
              </a:rPr>
              <a:t> searching in treebanks using GrET</a:t>
            </a:r>
            <a:r>
              <a:rPr lang="en-US" b="1" strike="sngStrike" dirty="0">
                <a:sym typeface="Wingdings" panose="05000000000000000000" pitchFamily="2" charset="2"/>
              </a:rPr>
              <a:t>E</a:t>
            </a:r>
            <a:r>
              <a:rPr lang="en-US" dirty="0">
                <a:sym typeface="Wingdings" panose="05000000000000000000" pitchFamily="2" charset="2"/>
              </a:rPr>
              <a:t>L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data </a:t>
            </a:r>
            <a:r>
              <a:rPr lang="en-US" b="1" dirty="0"/>
              <a:t>do not contain any IPP verbs that are not listed in the literature on the topic</a:t>
            </a:r>
            <a:r>
              <a:rPr lang="en-US" dirty="0"/>
              <a:t>, and </a:t>
            </a:r>
            <a:r>
              <a:rPr lang="en-US" b="1" dirty="0"/>
              <a:t>due to data sparseness</a:t>
            </a:r>
            <a:r>
              <a:rPr lang="en-US" dirty="0"/>
              <a:t>, </a:t>
            </a:r>
            <a:r>
              <a:rPr lang="en-US" b="1" dirty="0"/>
              <a:t>not all verbs encountered in the literature occur as IPP in the treebank data</a:t>
            </a:r>
            <a:r>
              <a:rPr lang="en-US" dirty="0"/>
              <a:t>. For those verbs, their IPP status was defined by means of Internet data, in order to construct a typology that is based on empirical data. (Augustinus 2015:171)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560"/>
            <a:ext cx="2000282" cy="680160"/>
          </a:xfrm>
          <a:prstGeom prst="rect">
            <a:avLst/>
          </a:prstGeom>
        </p:spPr>
      </p:pic>
      <p:pic>
        <p:nvPicPr>
          <p:cNvPr id="6" name="Picture 2" descr="C:\Users\Odijk101\AppData\Local\Microsoft\Windows\Temporary Internet Files\Content.IE5\LV7FN19E\512px-Return_arrow.svg[1].png">
            <a:hlinkClick r:id="rId3" action="ppaction://hlinksldjump"/>
            <a:extLst>
              <a:ext uri="{FF2B5EF4-FFF2-40B4-BE49-F238E27FC236}">
                <a16:creationId xmlns:a16="http://schemas.microsoft.com/office/drawing/2014/main" id="{7C8DF089-8CCC-48B0-83EB-A9D8F3D3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14" y="575205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P: </a:t>
            </a:r>
            <a:r>
              <a:rPr lang="en-US" i="1" dirty="0"/>
              <a:t>heel</a:t>
            </a:r>
            <a:r>
              <a:rPr lang="en-US" dirty="0"/>
              <a:t> v. </a:t>
            </a:r>
            <a:r>
              <a:rPr lang="en-US" i="1" dirty="0" err="1"/>
              <a:t>zeer</a:t>
            </a:r>
            <a:endParaRPr lang="en-US" sz="2400" i="1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9B7C454-77D2-4929-A4E0-9BD1E9EBCC7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75656" y="1916832"/>
          <a:ext cx="5760640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328">
                  <a:extLst>
                    <a:ext uri="{9D8B030D-6E8A-4147-A177-3AD203B41FA5}">
                      <a16:colId xmlns:a16="http://schemas.microsoft.com/office/drawing/2014/main" val="1917714392"/>
                    </a:ext>
                  </a:extLst>
                </a:gridCol>
                <a:gridCol w="1171656">
                  <a:extLst>
                    <a:ext uri="{9D8B030D-6E8A-4147-A177-3AD203B41FA5}">
                      <a16:colId xmlns:a16="http://schemas.microsoft.com/office/drawing/2014/main" val="1409904260"/>
                    </a:ext>
                  </a:extLst>
                </a:gridCol>
                <a:gridCol w="1171656">
                  <a:extLst>
                    <a:ext uri="{9D8B030D-6E8A-4147-A177-3AD203B41FA5}">
                      <a16:colId xmlns:a16="http://schemas.microsoft.com/office/drawing/2014/main" val="3451500630"/>
                    </a:ext>
                  </a:extLst>
                </a:gridCol>
              </a:tblGrid>
              <a:tr h="801089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u="none" strike="noStrike" dirty="0">
                          <a:effectLst/>
                        </a:rPr>
                        <a:t>Corpus / m tokens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u="none" strike="noStrike" dirty="0">
                          <a:effectLst/>
                        </a:rPr>
                        <a:t> </a:t>
                      </a:r>
                      <a:r>
                        <a:rPr lang="nl-NL" sz="2800" b="1" i="1" u="none" strike="noStrike" dirty="0">
                          <a:effectLst/>
                        </a:rPr>
                        <a:t>heel</a:t>
                      </a:r>
                      <a:r>
                        <a:rPr lang="nl-NL" sz="2800" b="1" u="none" strike="noStrike" dirty="0">
                          <a:effectLst/>
                        </a:rPr>
                        <a:t> </a:t>
                      </a:r>
                      <a:r>
                        <a:rPr lang="nl-NL" sz="2800" b="1" u="none" strike="noStrike" dirty="0" err="1">
                          <a:effectLst/>
                        </a:rPr>
                        <a:t>mod</a:t>
                      </a:r>
                      <a:r>
                        <a:rPr lang="nl-NL" sz="2800" b="1" u="none" strike="noStrike" dirty="0">
                          <a:effectLst/>
                        </a:rPr>
                        <a:t> P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u="none" strike="noStrike" dirty="0">
                          <a:effectLst/>
                        </a:rPr>
                        <a:t> </a:t>
                      </a:r>
                      <a:r>
                        <a:rPr lang="nl-NL" sz="2800" b="1" i="1" u="none" strike="noStrike" dirty="0">
                          <a:effectLst/>
                        </a:rPr>
                        <a:t>zeer</a:t>
                      </a:r>
                      <a:r>
                        <a:rPr lang="nl-NL" sz="2800" b="1" u="none" strike="noStrike" dirty="0">
                          <a:effectLst/>
                        </a:rPr>
                        <a:t> </a:t>
                      </a:r>
                      <a:r>
                        <a:rPr lang="nl-NL" sz="2800" b="1" u="none" strike="noStrike" dirty="0" err="1">
                          <a:effectLst/>
                        </a:rPr>
                        <a:t>mod</a:t>
                      </a:r>
                      <a:r>
                        <a:rPr lang="nl-NL" sz="2800" b="1" u="none" strike="noStrike" dirty="0">
                          <a:effectLst/>
                        </a:rPr>
                        <a:t> P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1010888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LASSY-Small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0,0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2,7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4626324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CGN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7,9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1,8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6883981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VanKampenJAC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3,3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0,0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6539651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VanKampen LAUorSAR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6,5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0,0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7217813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CHILDES Dutch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5,8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1,6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6058233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Basilex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1,7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0,3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0184273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Wikipedia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>
                          <a:effectLst/>
                        </a:rPr>
                        <a:t>0,3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u="none" strike="noStrike" dirty="0">
                          <a:effectLst/>
                        </a:rPr>
                        <a:t>1,9</a:t>
                      </a:r>
                      <a:endParaRPr lang="nl-N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54641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Picture 2" descr="C:\Users\Odijk101\AppData\Local\Microsoft\Windows\Temporary Internet Files\Content.IE5\LV7FN19E\512px-Return_arrow.svg[1].png">
            <a:hlinkClick r:id="rId3" action="ppaction://hlinksldjump"/>
            <a:extLst>
              <a:ext uri="{FF2B5EF4-FFF2-40B4-BE49-F238E27FC236}">
                <a16:creationId xmlns:a16="http://schemas.microsoft.com/office/drawing/2014/main" id="{853B3B91-9F0D-4B9F-8EF9-FD0B771B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14" y="575205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35719"/>
      </p:ext>
    </p:extLst>
  </p:cSld>
  <p:clrMapOvr>
    <a:masterClrMapping/>
  </p:clrMapOvr>
  <p:transition spd="slow" advTm="76764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Heel+ V/P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6" name="Picture 2" descr="C:\Users\Odijk101\AppData\Local\Microsoft\Windows\Temporary Internet Files\Content.IE5\LV7FN19E\512px-Return_arrow.svg[1].png">
            <a:hlinkClick r:id="rId3" action="ppaction://hlinksldjump"/>
            <a:extLst>
              <a:ext uri="{FF2B5EF4-FFF2-40B4-BE49-F238E27FC236}">
                <a16:creationId xmlns:a16="http://schemas.microsoft.com/office/drawing/2014/main" id="{853B3B91-9F0D-4B9F-8EF9-FD0B771B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0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AB3433-3911-4228-9B83-F27C8599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endParaRPr lang="nl-NL" dirty="0"/>
          </a:p>
          <a:p>
            <a:endParaRPr lang="nl-NL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74B8B7-F076-4A6A-8DEB-6275523CF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95895"/>
              </p:ext>
            </p:extLst>
          </p:nvPr>
        </p:nvGraphicFramePr>
        <p:xfrm>
          <a:off x="0" y="1124744"/>
          <a:ext cx="9144000" cy="5890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6706">
                  <a:extLst>
                    <a:ext uri="{9D8B030D-6E8A-4147-A177-3AD203B41FA5}">
                      <a16:colId xmlns:a16="http://schemas.microsoft.com/office/drawing/2014/main" val="4267095622"/>
                    </a:ext>
                  </a:extLst>
                </a:gridCol>
                <a:gridCol w="1544688">
                  <a:extLst>
                    <a:ext uri="{9D8B030D-6E8A-4147-A177-3AD203B41FA5}">
                      <a16:colId xmlns:a16="http://schemas.microsoft.com/office/drawing/2014/main" val="2190521979"/>
                    </a:ext>
                  </a:extLst>
                </a:gridCol>
                <a:gridCol w="662008">
                  <a:extLst>
                    <a:ext uri="{9D8B030D-6E8A-4147-A177-3AD203B41FA5}">
                      <a16:colId xmlns:a16="http://schemas.microsoft.com/office/drawing/2014/main" val="2335912444"/>
                    </a:ext>
                  </a:extLst>
                </a:gridCol>
                <a:gridCol w="1020598">
                  <a:extLst>
                    <a:ext uri="{9D8B030D-6E8A-4147-A177-3AD203B41FA5}">
                      <a16:colId xmlns:a16="http://schemas.microsoft.com/office/drawing/2014/main" val="139198802"/>
                    </a:ext>
                  </a:extLst>
                </a:gridCol>
              </a:tblGrid>
              <a:tr h="43500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 err="1">
                          <a:effectLst/>
                        </a:rPr>
                        <a:t>Example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>
                          <a:effectLst/>
                        </a:rPr>
                        <a:t>Subcorpus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>
                          <a:effectLst/>
                        </a:rPr>
                        <a:t>Country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 err="1">
                          <a:effectLst/>
                        </a:rPr>
                        <a:t>Descr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775688866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ze </a:t>
                      </a:r>
                      <a:r>
                        <a:rPr lang="nl-NL" sz="1600" u="none" strike="noStrike" dirty="0" err="1">
                          <a:effectLst/>
                        </a:rPr>
                        <a:t>DJFacteuR</a:t>
                      </a:r>
                      <a:r>
                        <a:rPr lang="nl-NL" sz="1600" u="none" strike="noStrike" dirty="0">
                          <a:effectLst/>
                        </a:rPr>
                        <a:t> sjah </a:t>
                      </a:r>
                      <a:r>
                        <a:rPr lang="nl-NL" sz="1600" u="none" strike="noStrike" dirty="0" err="1">
                          <a:effectLst/>
                        </a:rPr>
                        <a:t>DJFacteuR</a:t>
                      </a:r>
                      <a:r>
                        <a:rPr lang="nl-NL" sz="1600" u="none" strike="noStrike" dirty="0">
                          <a:effectLst/>
                        </a:rPr>
                        <a:t> is </a:t>
                      </a:r>
                      <a:r>
                        <a:rPr lang="nl-NL" sz="1600" b="1" u="none" strike="noStrike" dirty="0">
                          <a:effectLst/>
                        </a:rPr>
                        <a:t>heel van slag </a:t>
                      </a:r>
                      <a:r>
                        <a:rPr lang="nl-NL" sz="1600" u="none" strike="noStrike" dirty="0" err="1">
                          <a:effectLst/>
                        </a:rPr>
                        <a:t>ocharme</a:t>
                      </a:r>
                      <a:r>
                        <a:rPr lang="nl-NL" sz="1600" u="none" strike="noStrike" dirty="0">
                          <a:effectLst/>
                        </a:rPr>
                        <a:t> </a:t>
                      </a:r>
                      <a:r>
                        <a:rPr lang="nl-NL" sz="1600" u="none" strike="noStrike" dirty="0" err="1">
                          <a:effectLst/>
                        </a:rPr>
                        <a:t>drm</a:t>
                      </a:r>
                      <a:r>
                        <a:rPr lang="nl-NL" sz="1600" u="none" strike="noStrike" dirty="0">
                          <a:effectLst/>
                        </a:rPr>
                        <a:t> </a:t>
                      </a:r>
                      <a:r>
                        <a:rPr lang="nl-NL" sz="1600" u="none" strike="noStrike" dirty="0" err="1">
                          <a:effectLst/>
                        </a:rPr>
                        <a:t>speelk</a:t>
                      </a:r>
                      <a:r>
                        <a:rPr lang="nl-NL" sz="1600" u="none" strike="noStrike" dirty="0">
                          <a:effectLst/>
                        </a:rPr>
                        <a:t> ni graag online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WR-U-E-A-0000104018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chats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376690558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- ) . Als ik </a:t>
                      </a:r>
                      <a:r>
                        <a:rPr lang="nl-NL" sz="1600" b="1" u="none" strike="noStrike" dirty="0">
                          <a:effectLst/>
                        </a:rPr>
                        <a:t>heel per ongeluk </a:t>
                      </a:r>
                      <a:r>
                        <a:rPr lang="nl-NL" sz="1600" u="none" strike="noStrike" dirty="0">
                          <a:effectLst/>
                        </a:rPr>
                        <a:t>in een andere auto rijd dan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WR-P-E-A-0000506410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88881813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e </a:t>
                      </a:r>
                      <a:r>
                        <a:rPr lang="nl-NL" sz="1600" u="none" strike="noStrike" dirty="0" err="1">
                          <a:effectLst/>
                        </a:rPr>
                        <a:t>midweekje</a:t>
                      </a:r>
                      <a:r>
                        <a:rPr lang="nl-NL" sz="1600" u="none" strike="noStrike" dirty="0">
                          <a:effectLst/>
                        </a:rPr>
                        <a:t> naar </a:t>
                      </a:r>
                      <a:r>
                        <a:rPr lang="nl-NL" sz="1600" u="none" strike="noStrike" dirty="0" err="1">
                          <a:effectLst/>
                        </a:rPr>
                        <a:t>oostrozebeke</a:t>
                      </a:r>
                      <a:r>
                        <a:rPr lang="nl-NL" sz="1600" u="none" strike="noStrike" dirty="0">
                          <a:effectLst/>
                        </a:rPr>
                        <a:t> : </a:t>
                      </a:r>
                      <a:r>
                        <a:rPr lang="nl-NL" sz="1600" b="1" u="none" strike="noStrike" dirty="0">
                          <a:effectLst/>
                        </a:rPr>
                        <a:t>heel van de kaart </a:t>
                      </a:r>
                      <a:r>
                        <a:rPr lang="nl-NL" sz="1600" u="none" strike="noStrike" dirty="0">
                          <a:effectLst/>
                        </a:rPr>
                        <a:t>: lol :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WR-P-E-A-0000188664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U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76379265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en Janez </a:t>
                      </a:r>
                      <a:r>
                        <a:rPr lang="nl-NL" sz="1600" u="none" strike="noStrike" dirty="0" err="1">
                          <a:effectLst/>
                        </a:rPr>
                        <a:t>Detd</a:t>
                      </a:r>
                      <a:r>
                        <a:rPr lang="nl-NL" sz="1600" u="none" strike="noStrike" dirty="0">
                          <a:effectLst/>
                        </a:rPr>
                        <a:t> trok me  </a:t>
                      </a:r>
                      <a:r>
                        <a:rPr lang="nl-NL" sz="1600" b="1" u="none" strike="noStrike" dirty="0">
                          <a:effectLst/>
                        </a:rPr>
                        <a:t>heel over de streep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WR-P-E-A-0000296105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756504478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deze topic waar ge zo </a:t>
                      </a:r>
                      <a:r>
                        <a:rPr lang="nl-NL" sz="1600" b="1" u="none" strike="noStrike" dirty="0">
                          <a:effectLst/>
                        </a:rPr>
                        <a:t>heel uit de hoogte </a:t>
                      </a:r>
                      <a:r>
                        <a:rPr lang="nl-NL" sz="1600" u="none" strike="noStrike" dirty="0">
                          <a:effectLst/>
                        </a:rPr>
                        <a:t>doet omdat die persoon </a:t>
                      </a:r>
                      <a:r>
                        <a:rPr lang="nl-NL" sz="1600" u="none" strike="noStrike" dirty="0" err="1">
                          <a:effectLst/>
                        </a:rPr>
                        <a:t>dubbelpostte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WR-P-E-A-0000463665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U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20232066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ik bedoel </a:t>
                      </a:r>
                      <a:r>
                        <a:rPr lang="nl-NL" sz="1600" u="none" strike="noStrike" dirty="0" err="1">
                          <a:effectLst/>
                        </a:rPr>
                        <a:t>gwn</a:t>
                      </a:r>
                      <a:r>
                        <a:rPr lang="nl-NL" sz="1600" u="none" strike="noStrike" dirty="0">
                          <a:effectLst/>
                        </a:rPr>
                        <a:t> die </a:t>
                      </a:r>
                      <a:r>
                        <a:rPr lang="nl-NL" sz="1600" b="1" u="none" strike="noStrike" dirty="0" err="1">
                          <a:effectLst/>
                        </a:rPr>
                        <a:t>t-shirts</a:t>
                      </a:r>
                      <a:r>
                        <a:rPr lang="nl-NL" sz="1600" b="1" u="none" strike="noStrike" dirty="0">
                          <a:effectLst/>
                        </a:rPr>
                        <a:t> heel in het zwart </a:t>
                      </a:r>
                      <a:r>
                        <a:rPr lang="nl-NL" sz="1600" u="none" strike="noStrike" dirty="0">
                          <a:effectLst/>
                        </a:rPr>
                        <a:t>snapte </a:t>
                      </a:r>
                      <a:r>
                        <a:rPr lang="nl-NL" sz="1600" u="none" strike="noStrike" dirty="0" err="1">
                          <a:effectLst/>
                        </a:rPr>
                        <a:t>gwn</a:t>
                      </a:r>
                      <a:r>
                        <a:rPr lang="nl-NL" sz="1600" u="none" strike="noStrike" dirty="0">
                          <a:effectLst/>
                        </a:rPr>
                        <a:t> mé het </a:t>
                      </a:r>
                      <a:r>
                        <a:rPr lang="nl-NL" sz="1600" u="none" strike="noStrike" dirty="0" err="1">
                          <a:effectLst/>
                        </a:rPr>
                        <a:t>logotje</a:t>
                      </a:r>
                      <a:r>
                        <a:rPr lang="nl-NL" sz="1600" u="none" strike="noStrike" dirty="0">
                          <a:effectLst/>
                        </a:rPr>
                        <a:t> …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WR-P-E-A-0000146523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714648514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zo iemand tegenkomen en </a:t>
                      </a:r>
                      <a:r>
                        <a:rPr lang="nl-NL" sz="1600" b="1" u="none" strike="noStrike" dirty="0">
                          <a:effectLst/>
                        </a:rPr>
                        <a:t>tis  heel in orde  </a:t>
                      </a:r>
                      <a:r>
                        <a:rPr lang="nl-NL" sz="1600" u="none" strike="noStrike" dirty="0">
                          <a:effectLst/>
                        </a:rPr>
                        <a:t>; ) </a:t>
                      </a:r>
                      <a:r>
                        <a:rPr lang="nl-NL" sz="1600" u="none" strike="noStrike" dirty="0" err="1">
                          <a:effectLst/>
                        </a:rPr>
                        <a:t>kuskes</a:t>
                      </a:r>
                      <a:r>
                        <a:rPr lang="nl-NL" sz="1600" u="none" strike="noStrike" dirty="0">
                          <a:effectLst/>
                        </a:rPr>
                        <a:t> en succes …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WR-P-E-A-0000055681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639848522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ne camera is , </a:t>
                      </a:r>
                      <a:r>
                        <a:rPr lang="nl-NL" sz="1600" u="none" strike="noStrike" dirty="0" err="1">
                          <a:effectLst/>
                        </a:rPr>
                        <a:t>ist</a:t>
                      </a:r>
                      <a:r>
                        <a:rPr lang="nl-NL" sz="1600" u="none" strike="noStrike" dirty="0">
                          <a:effectLst/>
                        </a:rPr>
                        <a:t>  </a:t>
                      </a:r>
                      <a:r>
                        <a:rPr lang="nl-NL" sz="1600" b="1" u="none" strike="noStrike" dirty="0">
                          <a:effectLst/>
                        </a:rPr>
                        <a:t>heel in orde  </a:t>
                      </a:r>
                      <a:r>
                        <a:rPr lang="nl-NL" sz="1600" u="none" strike="noStrike" dirty="0">
                          <a:effectLst/>
                        </a:rPr>
                        <a:t>: ) … 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WR-P-E-A-0000045331 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3938687254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of </a:t>
                      </a:r>
                      <a:r>
                        <a:rPr lang="nl-NL" sz="1600" u="none" strike="noStrike" dirty="0" err="1">
                          <a:effectLst/>
                        </a:rPr>
                        <a:t>Futures</a:t>
                      </a:r>
                      <a:r>
                        <a:rPr lang="nl-NL" sz="1600" u="none" strike="noStrike" dirty="0">
                          <a:effectLst/>
                        </a:rPr>
                        <a:t> </a:t>
                      </a:r>
                      <a:r>
                        <a:rPr lang="nl-NL" sz="1600" u="none" strike="noStrike" dirty="0" err="1">
                          <a:effectLst/>
                        </a:rPr>
                        <a:t>jaimykeuh</a:t>
                      </a:r>
                      <a:r>
                        <a:rPr lang="nl-NL" sz="1600" u="none" strike="noStrike" dirty="0">
                          <a:effectLst/>
                        </a:rPr>
                        <a:t> je ben  </a:t>
                      </a:r>
                      <a:r>
                        <a:rPr lang="nl-NL" sz="1600" b="1" u="none" strike="noStrike" dirty="0">
                          <a:effectLst/>
                        </a:rPr>
                        <a:t>heel op het slechte pad </a:t>
                      </a:r>
                      <a:r>
                        <a:rPr lang="nl-NL" sz="1600" u="none" strike="noStrike" dirty="0">
                          <a:effectLst/>
                        </a:rPr>
                        <a:t>een brug oversteken : -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WR-P-E-A-0000188955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609830515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ouders die zich hiervoor interesseren  </a:t>
                      </a:r>
                      <a:r>
                        <a:rPr lang="nl-NL" sz="1600" b="1" u="none" strike="noStrike" dirty="0">
                          <a:effectLst/>
                        </a:rPr>
                        <a:t>heel op prijs  </a:t>
                      </a:r>
                      <a:r>
                        <a:rPr lang="nl-NL" sz="1600" u="none" strike="noStrike" dirty="0">
                          <a:effectLst/>
                        </a:rPr>
                        <a:t>. Bedankt , Fred … 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WR-P-E-A-0004642784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1264445871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niet . Ik zou het </a:t>
                      </a:r>
                      <a:r>
                        <a:rPr lang="nl-NL" sz="1600" b="1" u="none" strike="noStrike" dirty="0">
                          <a:effectLst/>
                        </a:rPr>
                        <a:t>heel op prijs </a:t>
                      </a:r>
                      <a:r>
                        <a:rPr lang="nl-NL" sz="1600" u="none" strike="noStrike" dirty="0">
                          <a:effectLst/>
                        </a:rPr>
                        <a:t>stellen als de vraagsteller de …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WR-P-E-A-0005355195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discussion lists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687425511"/>
                  </a:ext>
                </a:extLst>
              </a:tr>
              <a:tr h="5298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zitten nog niet of slechts </a:t>
                      </a:r>
                      <a:r>
                        <a:rPr lang="nl-NL" sz="1600" b="1" u="none" strike="noStrike" dirty="0">
                          <a:effectLst/>
                        </a:rPr>
                        <a:t>heel ten dele </a:t>
                      </a:r>
                      <a:r>
                        <a:rPr lang="nl-NL" sz="1600" u="none" strike="noStrike" dirty="0">
                          <a:effectLst/>
                        </a:rPr>
                        <a:t>in deze resultaten . Aan …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WR-P-P-G-0000448580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newspaper text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2030170832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… . En dat was ook </a:t>
                      </a:r>
                      <a:r>
                        <a:rPr lang="nl-NL" sz="1600" b="1" u="none" strike="noStrike" dirty="0">
                          <a:effectLst/>
                        </a:rPr>
                        <a:t>heel ten onrechte</a:t>
                      </a:r>
                      <a:r>
                        <a:rPr lang="nl-NL" sz="1600" u="none" strike="noStrike" dirty="0">
                          <a:effectLst/>
                        </a:rPr>
                        <a:t>, denk ik . Het …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WR-P-E-G-0000008944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err="1">
                          <a:effectLst/>
                        </a:rPr>
                        <a:t>subtitles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8" marR="7448" marT="7448" marB="0" anchor="b"/>
                </a:tc>
                <a:extLst>
                  <a:ext uri="{0D108BD9-81ED-4DB2-BD59-A6C34878D82A}">
                    <a16:rowId xmlns:a16="http://schemas.microsoft.com/office/drawing/2014/main" val="3612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90694"/>
      </p:ext>
    </p:extLst>
  </p:cSld>
  <p:clrMapOvr>
    <a:masterClrMapping/>
  </p:clrMapOvr>
  <p:transition spd="slow" advTm="76764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Query </a:t>
            </a:r>
            <a:r>
              <a:rPr lang="nl-NL" dirty="0" err="1"/>
              <a:t>Example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Constructions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3 bare </a:t>
            </a:r>
            <a:r>
              <a:rPr lang="nl-NL" dirty="0" err="1"/>
              <a:t>verbs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Dutch CHILDES Van Kampen Laura Corpus</a:t>
            </a:r>
          </a:p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sentence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Hij </a:t>
            </a:r>
            <a:r>
              <a:rPr lang="nl-NL" b="1" dirty="0"/>
              <a:t>zal</a:t>
            </a:r>
            <a:r>
              <a:rPr lang="nl-NL" dirty="0"/>
              <a:t> dat </a:t>
            </a:r>
            <a:r>
              <a:rPr lang="nl-NL" b="1" dirty="0"/>
              <a:t>willen</a:t>
            </a:r>
            <a:r>
              <a:rPr lang="nl-NL" dirty="0"/>
              <a:t> </a:t>
            </a:r>
            <a:r>
              <a:rPr lang="nl-NL" b="1" dirty="0"/>
              <a:t>doen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8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Sentence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4844446"/>
          </a:xfrm>
        </p:spPr>
      </p:pic>
    </p:spTree>
    <p:extLst>
      <p:ext uri="{BB962C8B-B14F-4D97-AF65-F5344CB8AC3E}">
        <p14:creationId xmlns:p14="http://schemas.microsoft.com/office/powerpoint/2010/main" val="15631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Parse</a:t>
            </a:r>
            <a:r>
              <a:rPr lang="nl-NL" dirty="0"/>
              <a:t>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3"/>
            <a:ext cx="8229600" cy="4668590"/>
          </a:xfrm>
        </p:spPr>
      </p:pic>
    </p:spTree>
    <p:extLst>
      <p:ext uri="{BB962C8B-B14F-4D97-AF65-F5344CB8AC3E}">
        <p14:creationId xmlns:p14="http://schemas.microsoft.com/office/powerpoint/2010/main" val="25030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Select </a:t>
            </a:r>
            <a:r>
              <a:rPr lang="nl-NL" dirty="0" err="1"/>
              <a:t>Parts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4954893"/>
          </a:xfrm>
        </p:spPr>
      </p:pic>
    </p:spTree>
    <p:extLst>
      <p:ext uri="{BB962C8B-B14F-4D97-AF65-F5344CB8AC3E}">
        <p14:creationId xmlns:p14="http://schemas.microsoft.com/office/powerpoint/2010/main" val="25850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Query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4404143"/>
          </a:xfrm>
        </p:spPr>
      </p:pic>
    </p:spTree>
    <p:extLst>
      <p:ext uri="{BB962C8B-B14F-4D97-AF65-F5344CB8AC3E}">
        <p14:creationId xmlns:p14="http://schemas.microsoft.com/office/powerpoint/2010/main" val="428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Select Treebank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2" y="1124744"/>
            <a:ext cx="8170675" cy="5183981"/>
          </a:xfrm>
        </p:spPr>
      </p:pic>
    </p:spTree>
    <p:extLst>
      <p:ext uri="{BB962C8B-B14F-4D97-AF65-F5344CB8AC3E}">
        <p14:creationId xmlns:p14="http://schemas.microsoft.com/office/powerpoint/2010/main" val="8211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GrETEL 4 History</a:t>
            </a:r>
          </a:p>
          <a:p>
            <a:r>
              <a:rPr lang="en-US" dirty="0"/>
              <a:t>GrETEL 4</a:t>
            </a:r>
          </a:p>
          <a:p>
            <a:r>
              <a:rPr lang="en-US" dirty="0"/>
              <a:t>GrETEL 4 Corpus Upload</a:t>
            </a:r>
          </a:p>
          <a:p>
            <a:r>
              <a:rPr lang="en-US" dirty="0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560"/>
            <a:ext cx="2000282" cy="6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//node[@cat and </a:t>
            </a:r>
          </a:p>
          <a:p>
            <a:pPr marL="0" indent="0">
              <a:buNone/>
            </a:pPr>
            <a:r>
              <a:rPr lang="en-US" sz="2400" dirty="0"/>
              <a:t>	node[@</a:t>
            </a:r>
            <a:r>
              <a:rPr lang="en-US" sz="2400" dirty="0" err="1"/>
              <a:t>pt</a:t>
            </a:r>
            <a:r>
              <a:rPr lang="en-US" sz="2400" dirty="0"/>
              <a:t>="</a:t>
            </a:r>
            <a:r>
              <a:rPr lang="en-US" sz="2400" dirty="0" err="1"/>
              <a:t>ww</a:t>
            </a:r>
            <a:r>
              <a:rPr lang="en-US" sz="2400" dirty="0"/>
              <a:t>" and @</a:t>
            </a:r>
            <a:r>
              <a:rPr lang="en-US" sz="2400" dirty="0" err="1"/>
              <a:t>rel</a:t>
            </a:r>
            <a:r>
              <a:rPr lang="en-US" sz="2400" dirty="0"/>
              <a:t>="</a:t>
            </a:r>
            <a:r>
              <a:rPr lang="en-US" sz="2400" dirty="0" err="1"/>
              <a:t>hd</a:t>
            </a:r>
            <a:r>
              <a:rPr lang="en-US" sz="2400" dirty="0"/>
              <a:t>"] and          	node[@cat="</a:t>
            </a:r>
            <a:r>
              <a:rPr lang="en-US" sz="2400" dirty="0" err="1"/>
              <a:t>inf</a:t>
            </a:r>
            <a:r>
              <a:rPr lang="en-US" sz="2400" dirty="0"/>
              <a:t>" and @</a:t>
            </a:r>
            <a:r>
              <a:rPr lang="en-US" sz="2400" dirty="0" err="1"/>
              <a:t>rel</a:t>
            </a:r>
            <a:r>
              <a:rPr lang="en-US" sz="2400" dirty="0"/>
              <a:t>="</a:t>
            </a:r>
            <a:r>
              <a:rPr lang="en-US" sz="2400" dirty="0" err="1"/>
              <a:t>vc</a:t>
            </a:r>
            <a:r>
              <a:rPr lang="en-US" sz="2400" dirty="0"/>
              <a:t>" and 					node[@</a:t>
            </a:r>
            <a:r>
              <a:rPr lang="en-US" sz="2400" dirty="0" err="1"/>
              <a:t>rel</a:t>
            </a:r>
            <a:r>
              <a:rPr lang="en-US" sz="2400" dirty="0"/>
              <a:t>="</a:t>
            </a:r>
            <a:r>
              <a:rPr lang="en-US" sz="2400" dirty="0" err="1"/>
              <a:t>hd</a:t>
            </a:r>
            <a:r>
              <a:rPr lang="en-US" sz="2400" dirty="0"/>
              <a:t>" and @</a:t>
            </a:r>
            <a:r>
              <a:rPr lang="en-US" sz="2400" dirty="0" err="1"/>
              <a:t>pt</a:t>
            </a:r>
            <a:r>
              <a:rPr lang="en-US" sz="2400" dirty="0"/>
              <a:t>="</a:t>
            </a:r>
            <a:r>
              <a:rPr lang="en-US" sz="2400" dirty="0" err="1"/>
              <a:t>ww</a:t>
            </a:r>
            <a:r>
              <a:rPr lang="en-US" sz="2400" dirty="0"/>
              <a:t>"] and 				node[@</a:t>
            </a:r>
            <a:r>
              <a:rPr lang="en-US" sz="2400" dirty="0" err="1"/>
              <a:t>rel</a:t>
            </a:r>
            <a:r>
              <a:rPr lang="en-US" sz="2400" dirty="0"/>
              <a:t>="</a:t>
            </a:r>
            <a:r>
              <a:rPr lang="en-US" sz="2400" dirty="0" err="1"/>
              <a:t>vc</a:t>
            </a:r>
            <a:r>
              <a:rPr lang="en-US" sz="2400" dirty="0"/>
              <a:t>" and @cat="</a:t>
            </a:r>
            <a:r>
              <a:rPr lang="en-US" sz="2400" dirty="0" err="1"/>
              <a:t>inf</a:t>
            </a:r>
            <a:r>
              <a:rPr lang="en-US" sz="2400" dirty="0"/>
              <a:t>" and 					node[@</a:t>
            </a:r>
            <a:r>
              <a:rPr lang="en-US" sz="2400" dirty="0" err="1"/>
              <a:t>pt</a:t>
            </a:r>
            <a:r>
              <a:rPr lang="en-US" sz="2400" dirty="0"/>
              <a:t>="</a:t>
            </a:r>
            <a:r>
              <a:rPr lang="en-US" sz="2400" dirty="0" err="1"/>
              <a:t>ww</a:t>
            </a:r>
            <a:r>
              <a:rPr lang="en-US" sz="2400" dirty="0"/>
              <a:t>" and @</a:t>
            </a:r>
            <a:r>
              <a:rPr lang="en-US" sz="2400" dirty="0" err="1"/>
              <a:t>rel</a:t>
            </a:r>
            <a:r>
              <a:rPr lang="en-US" sz="2400" dirty="0"/>
              <a:t>="</a:t>
            </a:r>
            <a:r>
              <a:rPr lang="en-US" sz="2400" dirty="0" err="1"/>
              <a:t>hd</a:t>
            </a:r>
            <a:r>
              <a:rPr lang="en-US" sz="2400" dirty="0"/>
              <a:t>"]]]]</a:t>
            </a:r>
          </a:p>
        </p:txBody>
      </p:sp>
    </p:spTree>
    <p:extLst>
      <p:ext uri="{BB962C8B-B14F-4D97-AF65-F5344CB8AC3E}">
        <p14:creationId xmlns:p14="http://schemas.microsoft.com/office/powerpoint/2010/main" val="13672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: Query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618524"/>
          </a:xfrm>
        </p:spPr>
      </p:pic>
    </p:spTree>
    <p:extLst>
      <p:ext uri="{BB962C8B-B14F-4D97-AF65-F5344CB8AC3E}">
        <p14:creationId xmlns:p14="http://schemas.microsoft.com/office/powerpoint/2010/main" val="12393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Utterance</a:t>
            </a:r>
            <a:r>
              <a:rPr lang="nl-NL" dirty="0"/>
              <a:t>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5"/>
            <a:ext cx="8229600" cy="4814537"/>
          </a:xfrm>
        </p:spPr>
      </p:pic>
    </p:spTree>
    <p:extLst>
      <p:ext uri="{BB962C8B-B14F-4D97-AF65-F5344CB8AC3E}">
        <p14:creationId xmlns:p14="http://schemas.microsoft.com/office/powerpoint/2010/main" val="39419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Result</a:t>
            </a:r>
            <a:r>
              <a:rPr lang="nl-NL" dirty="0"/>
              <a:t> </a:t>
            </a:r>
            <a:r>
              <a:rPr lang="nl-NL" dirty="0" err="1"/>
              <a:t>Statistics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3" y="1340768"/>
            <a:ext cx="8103693" cy="4967957"/>
          </a:xfrm>
        </p:spPr>
      </p:pic>
    </p:spTree>
    <p:extLst>
      <p:ext uri="{BB962C8B-B14F-4D97-AF65-F5344CB8AC3E}">
        <p14:creationId xmlns:p14="http://schemas.microsoft.com/office/powerpoint/2010/main" val="4676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5051711"/>
          </a:xfrm>
        </p:spPr>
      </p:pic>
    </p:spTree>
    <p:extLst>
      <p:ext uri="{BB962C8B-B14F-4D97-AF65-F5344CB8AC3E}">
        <p14:creationId xmlns:p14="http://schemas.microsoft.com/office/powerpoint/2010/main" val="29106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3 </a:t>
            </a:r>
            <a:r>
              <a:rPr lang="nl-NL" dirty="0" err="1"/>
              <a:t>verbs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325 hits found</a:t>
            </a:r>
          </a:p>
          <a:p>
            <a:pPr lvl="1"/>
            <a:r>
              <a:rPr lang="nl-NL" dirty="0"/>
              <a:t>313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adults</a:t>
            </a:r>
            <a:r>
              <a:rPr lang="nl-NL" dirty="0"/>
              <a:t>, 12 </a:t>
            </a:r>
            <a:r>
              <a:rPr lang="nl-NL" dirty="0" err="1"/>
              <a:t>by</a:t>
            </a:r>
            <a:r>
              <a:rPr lang="nl-NL" dirty="0"/>
              <a:t> target </a:t>
            </a:r>
            <a:r>
              <a:rPr lang="nl-NL" dirty="0" err="1"/>
              <a:t>child</a:t>
            </a:r>
            <a:r>
              <a:rPr lang="nl-NL" dirty="0"/>
              <a:t> (LAU)</a:t>
            </a:r>
          </a:p>
          <a:p>
            <a:pPr lvl="1"/>
            <a:r>
              <a:rPr lang="nl-NL" dirty="0"/>
              <a:t>4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child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occur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adults</a:t>
            </a:r>
            <a:endParaRPr lang="nl-NL" dirty="0"/>
          </a:p>
          <a:p>
            <a:pPr lvl="1"/>
            <a:r>
              <a:rPr lang="nl-NL" dirty="0"/>
              <a:t>8 </a:t>
            </a:r>
            <a:r>
              <a:rPr lang="nl-NL" dirty="0" err="1"/>
              <a:t>others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in most frequent of </a:t>
            </a:r>
            <a:r>
              <a:rPr lang="nl-NL" dirty="0" err="1"/>
              <a:t>adults</a:t>
            </a:r>
            <a:endParaRPr lang="nl-NL" dirty="0"/>
          </a:p>
          <a:p>
            <a:pPr lvl="1"/>
            <a:r>
              <a:rPr lang="nl-NL" dirty="0"/>
              <a:t>Child </a:t>
            </a:r>
            <a:r>
              <a:rPr lang="nl-NL" dirty="0" err="1"/>
              <a:t>examples</a:t>
            </a:r>
            <a:r>
              <a:rPr lang="nl-NL" dirty="0"/>
              <a:t> as of </a:t>
            </a:r>
            <a:r>
              <a:rPr lang="nl-NL" dirty="0" err="1"/>
              <a:t>month</a:t>
            </a:r>
            <a:r>
              <a:rPr lang="nl-NL" dirty="0"/>
              <a:t> 43 (3;7)</a:t>
            </a:r>
          </a:p>
          <a:p>
            <a:endParaRPr lang="nl-NL" dirty="0"/>
          </a:p>
          <a:p>
            <a:endParaRPr lang="en-US" dirty="0"/>
          </a:p>
        </p:txBody>
      </p:sp>
      <p:pic>
        <p:nvPicPr>
          <p:cNvPr id="6" name="Picture 2" descr="C:\Users\Odijk101\AppData\Local\Microsoft\Windows\Temporary Internet Files\Content.IE5\LV7FN19E\512px-Return_arrow.svg[1].png">
            <a:hlinkClick r:id="rId2" action="ppaction://hlinksldjump"/>
            <a:extLst>
              <a:ext uri="{FF2B5EF4-FFF2-40B4-BE49-F238E27FC236}">
                <a16:creationId xmlns:a16="http://schemas.microsoft.com/office/drawing/2014/main" id="{58567AA4-9497-4AEC-9142-A3B790BE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8356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IPP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CA75E52-549C-4D2C-8D38-A532B4DAA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38021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IPP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A8ACC76-A0BB-44AA-A2DB-C345E1C5A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252520" cy="5733256"/>
          </a:xfrm>
        </p:spPr>
      </p:pic>
    </p:spTree>
    <p:extLst>
      <p:ext uri="{BB962C8B-B14F-4D97-AF65-F5344CB8AC3E}">
        <p14:creationId xmlns:p14="http://schemas.microsoft.com/office/powerpoint/2010/main" val="19953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IPP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36AF5F-50D9-45CE-AA15-AE627FFAB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5877272"/>
          </a:xfrm>
        </p:spPr>
      </p:pic>
    </p:spTree>
    <p:extLst>
      <p:ext uri="{BB962C8B-B14F-4D97-AF65-F5344CB8AC3E}">
        <p14:creationId xmlns:p14="http://schemas.microsoft.com/office/powerpoint/2010/main" val="6811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IPP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5BC0FF-9E24-4DFC-9D80-D108580D1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4732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GrETEL 4: </a:t>
            </a:r>
            <a:r>
              <a:rPr lang="nl-NL" dirty="0" err="1"/>
              <a:t>History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GrETEL (1): KU Leuven</a:t>
            </a:r>
          </a:p>
          <a:p>
            <a:pPr lvl="1"/>
            <a:r>
              <a:rPr lang="nl-NL" dirty="0"/>
              <a:t>Cooperation CLARIN-NL </a:t>
            </a:r>
            <a:r>
              <a:rPr lang="nl-NL" dirty="0" err="1"/>
              <a:t>and</a:t>
            </a:r>
            <a:r>
              <a:rPr lang="nl-NL" dirty="0"/>
              <a:t> CLARIN </a:t>
            </a:r>
            <a:r>
              <a:rPr lang="nl-NL" dirty="0" err="1"/>
              <a:t>Flanders</a:t>
            </a:r>
            <a:endParaRPr lang="nl-NL" dirty="0"/>
          </a:p>
          <a:p>
            <a:r>
              <a:rPr lang="nl-NL" dirty="0"/>
              <a:t>GrETEL 2,3: </a:t>
            </a:r>
            <a:r>
              <a:rPr lang="nl-NL" dirty="0" err="1"/>
              <a:t>extensions</a:t>
            </a:r>
            <a:r>
              <a:rPr lang="nl-NL" dirty="0"/>
              <a:t>, </a:t>
            </a:r>
            <a:r>
              <a:rPr lang="nl-NL" dirty="0" err="1"/>
              <a:t>improvements</a:t>
            </a:r>
            <a:r>
              <a:rPr lang="nl-NL" dirty="0"/>
              <a:t> in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Flemish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  <a:p>
            <a:r>
              <a:rPr lang="nl-NL" dirty="0"/>
              <a:t>Application for </a:t>
            </a:r>
            <a:r>
              <a:rPr lang="nl-NL" dirty="0" err="1"/>
              <a:t>searching</a:t>
            </a:r>
            <a:r>
              <a:rPr lang="nl-NL" dirty="0"/>
              <a:t> in a Dutch treebank or </a:t>
            </a:r>
            <a:r>
              <a:rPr lang="nl-NL" dirty="0" err="1"/>
              <a:t>parsebank</a:t>
            </a:r>
            <a:endParaRPr lang="nl-NL" dirty="0"/>
          </a:p>
          <a:p>
            <a:pPr lvl="1"/>
            <a:r>
              <a:rPr lang="nl-NL" dirty="0" err="1"/>
              <a:t>Parsebank</a:t>
            </a:r>
            <a:r>
              <a:rPr lang="nl-NL" dirty="0"/>
              <a:t> = </a:t>
            </a:r>
            <a:r>
              <a:rPr lang="nl-NL" dirty="0" err="1"/>
              <a:t>text</a:t>
            </a:r>
            <a:r>
              <a:rPr lang="nl-NL" dirty="0"/>
              <a:t> corpus in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sentence</a:t>
            </a:r>
            <a:r>
              <a:rPr lang="nl-NL" dirty="0"/>
              <a:t> has been </a:t>
            </a:r>
            <a:r>
              <a:rPr lang="nl-NL" dirty="0" err="1"/>
              <a:t>assigned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i="1" dirty="0" err="1"/>
              <a:t>automatically</a:t>
            </a:r>
            <a:r>
              <a:rPr lang="nl-NL" i="1" dirty="0"/>
              <a:t> </a:t>
            </a:r>
            <a:r>
              <a:rPr lang="nl-NL" i="1" dirty="0" err="1"/>
              <a:t>generated</a:t>
            </a:r>
            <a:r>
              <a:rPr lang="nl-NL" dirty="0"/>
              <a:t> </a:t>
            </a:r>
            <a:r>
              <a:rPr lang="nl-NL" dirty="0" err="1"/>
              <a:t>syntactic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nl-NL" dirty="0"/>
          </a:p>
          <a:p>
            <a:pPr lvl="1"/>
            <a:r>
              <a:rPr lang="en-US" dirty="0"/>
              <a:t>Treebank = </a:t>
            </a:r>
            <a:r>
              <a:rPr lang="nl-NL" dirty="0" err="1"/>
              <a:t>text</a:t>
            </a:r>
            <a:r>
              <a:rPr lang="nl-NL" dirty="0"/>
              <a:t> corpus in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sentence</a:t>
            </a:r>
            <a:r>
              <a:rPr lang="nl-NL" dirty="0"/>
              <a:t> has been </a:t>
            </a:r>
            <a:r>
              <a:rPr lang="nl-NL" dirty="0" err="1"/>
              <a:t>assigned</a:t>
            </a:r>
            <a:r>
              <a:rPr lang="nl-NL" dirty="0"/>
              <a:t> a </a:t>
            </a:r>
            <a:r>
              <a:rPr lang="nl-NL" i="1" dirty="0" err="1"/>
              <a:t>manually</a:t>
            </a:r>
            <a:r>
              <a:rPr lang="nl-NL" i="1" dirty="0"/>
              <a:t> </a:t>
            </a:r>
            <a:r>
              <a:rPr lang="nl-NL" i="1" dirty="0" err="1"/>
              <a:t>verified</a:t>
            </a:r>
            <a:r>
              <a:rPr lang="nl-NL" dirty="0"/>
              <a:t> </a:t>
            </a:r>
            <a:r>
              <a:rPr lang="nl-NL" dirty="0" err="1"/>
              <a:t>syntactic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nl-NL" dirty="0"/>
          </a:p>
          <a:p>
            <a:pPr lvl="1"/>
            <a:r>
              <a:rPr lang="nl-NL" dirty="0" err="1"/>
              <a:t>Syntactic</a:t>
            </a:r>
            <a:r>
              <a:rPr lang="nl-NL" dirty="0"/>
              <a:t> </a:t>
            </a:r>
            <a:r>
              <a:rPr lang="nl-NL" dirty="0" err="1"/>
              <a:t>structure</a:t>
            </a:r>
            <a:r>
              <a:rPr lang="nl-NL" dirty="0"/>
              <a:t> is </a:t>
            </a:r>
            <a:r>
              <a:rPr lang="nl-NL" dirty="0" err="1"/>
              <a:t>usually</a:t>
            </a:r>
            <a:r>
              <a:rPr lang="nl-NL" dirty="0"/>
              <a:t> a tree (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)</a:t>
            </a:r>
          </a:p>
          <a:p>
            <a:r>
              <a:rPr lang="nl-NL" dirty="0" err="1"/>
              <a:t>Core</a:t>
            </a:r>
            <a:r>
              <a:rPr lang="nl-NL" dirty="0"/>
              <a:t> feature: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querying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4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IPP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8010A-FA9E-48A1-BB10-ABF7D68F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IPP= </a:t>
            </a:r>
            <a:r>
              <a:rPr lang="en-US" dirty="0" err="1"/>
              <a:t>Infinitivus</a:t>
            </a:r>
            <a:r>
              <a:rPr lang="en-US" dirty="0"/>
              <a:t> Pro </a:t>
            </a:r>
            <a:r>
              <a:rPr lang="en-US" dirty="0" err="1"/>
              <a:t>Participio</a:t>
            </a:r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36 matches</a:t>
            </a:r>
          </a:p>
          <a:p>
            <a:pPr lvl="2"/>
            <a:r>
              <a:rPr lang="en-US" dirty="0"/>
              <a:t>28 with </a:t>
            </a:r>
            <a:r>
              <a:rPr lang="en-US" i="1" dirty="0" err="1"/>
              <a:t>hebben</a:t>
            </a:r>
            <a:endParaRPr lang="en-US" i="1" dirty="0"/>
          </a:p>
          <a:p>
            <a:pPr lvl="2"/>
            <a:r>
              <a:rPr lang="en-US" dirty="0"/>
              <a:t>8 with </a:t>
            </a:r>
            <a:r>
              <a:rPr lang="en-US" i="1" dirty="0" err="1"/>
              <a:t>zijn</a:t>
            </a:r>
            <a:endParaRPr lang="en-US" i="1" dirty="0"/>
          </a:p>
          <a:p>
            <a:pPr lvl="1"/>
            <a:r>
              <a:rPr lang="en-US" dirty="0"/>
              <a:t>Speakers:</a:t>
            </a:r>
          </a:p>
          <a:p>
            <a:pPr lvl="2"/>
            <a:r>
              <a:rPr lang="en-US" dirty="0"/>
              <a:t>JAC 34</a:t>
            </a:r>
          </a:p>
          <a:p>
            <a:pPr lvl="2"/>
            <a:r>
              <a:rPr lang="en-US" dirty="0"/>
              <a:t>FRI 1</a:t>
            </a:r>
          </a:p>
          <a:p>
            <a:pPr lvl="2"/>
            <a:r>
              <a:rPr lang="en-US" dirty="0"/>
              <a:t>LAU 1:  </a:t>
            </a:r>
            <a:r>
              <a:rPr lang="en-US" i="1" dirty="0" err="1"/>
              <a:t>zijn</a:t>
            </a:r>
            <a:r>
              <a:rPr lang="en-US" i="1" dirty="0"/>
              <a:t> </a:t>
            </a:r>
            <a:r>
              <a:rPr lang="en-US" i="1" dirty="0" err="1"/>
              <a:t>blijven</a:t>
            </a:r>
            <a:r>
              <a:rPr lang="en-US" i="1" dirty="0"/>
              <a:t> </a:t>
            </a:r>
            <a:r>
              <a:rPr lang="en-US" i="1" dirty="0" err="1"/>
              <a:t>staan</a:t>
            </a:r>
            <a:endParaRPr lang="nl-NL" i="1" dirty="0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63D7533F-9E7D-4927-9C1E-835696A46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47284" y="0"/>
            <a:ext cx="1717204" cy="17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8010A-FA9E-48A1-BB10-ABF7D68F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300" dirty="0">
                <a:solidFill>
                  <a:prstClr val="black"/>
                </a:solidFill>
              </a:rPr>
              <a:t>//node[@cat and </a:t>
            </a:r>
          </a:p>
          <a:p>
            <a:pPr marL="0" lvl="0" indent="0">
              <a:buNone/>
            </a:pPr>
            <a:r>
              <a:rPr lang="en-US" sz="2300" dirty="0">
                <a:solidFill>
                  <a:prstClr val="black"/>
                </a:solidFill>
              </a:rPr>
              <a:t>	node[@</a:t>
            </a:r>
            <a:r>
              <a:rPr lang="en-US" sz="2300" dirty="0" err="1">
                <a:solidFill>
                  <a:prstClr val="black"/>
                </a:solidFill>
              </a:rPr>
              <a:t>pt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ww</a:t>
            </a:r>
            <a:r>
              <a:rPr lang="en-US" sz="2300" dirty="0">
                <a:solidFill>
                  <a:prstClr val="black"/>
                </a:solidFill>
              </a:rPr>
              <a:t>" and 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hd</a:t>
            </a:r>
            <a:r>
              <a:rPr lang="en-US" sz="2300" dirty="0">
                <a:solidFill>
                  <a:prstClr val="black"/>
                </a:solidFill>
              </a:rPr>
              <a:t>"] and          	node[@cat</a:t>
            </a:r>
            <a:r>
              <a:rPr lang="en-US" sz="2300" b="1" dirty="0">
                <a:solidFill>
                  <a:prstClr val="black"/>
                </a:solidFill>
              </a:rPr>
              <a:t>="</a:t>
            </a:r>
            <a:r>
              <a:rPr lang="en-US" sz="2300" b="1" dirty="0" err="1">
                <a:solidFill>
                  <a:prstClr val="black"/>
                </a:solidFill>
              </a:rPr>
              <a:t>inf</a:t>
            </a:r>
            <a:r>
              <a:rPr lang="en-US" sz="2300" b="1" dirty="0">
                <a:solidFill>
                  <a:prstClr val="black"/>
                </a:solidFill>
              </a:rPr>
              <a:t>" </a:t>
            </a:r>
            <a:r>
              <a:rPr lang="en-US" sz="2300" dirty="0">
                <a:solidFill>
                  <a:prstClr val="black"/>
                </a:solidFill>
              </a:rPr>
              <a:t>and 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vc</a:t>
            </a:r>
            <a:r>
              <a:rPr lang="en-US" sz="2300" dirty="0">
                <a:solidFill>
                  <a:prstClr val="black"/>
                </a:solidFill>
              </a:rPr>
              <a:t>" and 					node[@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hd</a:t>
            </a:r>
            <a:r>
              <a:rPr lang="en-US" sz="2300" dirty="0">
                <a:solidFill>
                  <a:prstClr val="black"/>
                </a:solidFill>
              </a:rPr>
              <a:t>" and @</a:t>
            </a:r>
            <a:r>
              <a:rPr lang="en-US" sz="2300" dirty="0" err="1">
                <a:solidFill>
                  <a:prstClr val="black"/>
                </a:solidFill>
              </a:rPr>
              <a:t>pt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ww</a:t>
            </a:r>
            <a:r>
              <a:rPr lang="en-US" sz="2300" dirty="0">
                <a:solidFill>
                  <a:prstClr val="black"/>
                </a:solidFill>
              </a:rPr>
              <a:t>"] and 				node[@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vc</a:t>
            </a:r>
            <a:r>
              <a:rPr lang="en-US" sz="2300" dirty="0">
                <a:solidFill>
                  <a:prstClr val="black"/>
                </a:solidFill>
              </a:rPr>
              <a:t>" and @cat</a:t>
            </a:r>
            <a:r>
              <a:rPr lang="en-US" sz="2300" b="1" dirty="0">
                <a:solidFill>
                  <a:prstClr val="black"/>
                </a:solidFill>
              </a:rPr>
              <a:t>="</a:t>
            </a:r>
            <a:r>
              <a:rPr lang="en-US" sz="2300" b="1" dirty="0" err="1">
                <a:solidFill>
                  <a:prstClr val="black"/>
                </a:solidFill>
              </a:rPr>
              <a:t>inf</a:t>
            </a:r>
            <a:r>
              <a:rPr lang="en-US" sz="2300" b="1" dirty="0">
                <a:solidFill>
                  <a:prstClr val="black"/>
                </a:solidFill>
              </a:rPr>
              <a:t>" </a:t>
            </a:r>
            <a:r>
              <a:rPr lang="en-US" sz="2300" dirty="0">
                <a:solidFill>
                  <a:prstClr val="black"/>
                </a:solidFill>
              </a:rPr>
              <a:t>and 					node[@</a:t>
            </a:r>
            <a:r>
              <a:rPr lang="en-US" sz="2300" dirty="0" err="1">
                <a:solidFill>
                  <a:prstClr val="black"/>
                </a:solidFill>
              </a:rPr>
              <a:t>pt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ww</a:t>
            </a:r>
            <a:r>
              <a:rPr lang="en-US" sz="2300" dirty="0">
                <a:solidFill>
                  <a:prstClr val="black"/>
                </a:solidFill>
              </a:rPr>
              <a:t>" and 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hd</a:t>
            </a:r>
            <a:r>
              <a:rPr lang="en-US" sz="2300" dirty="0">
                <a:solidFill>
                  <a:prstClr val="black"/>
                </a:solidFill>
              </a:rPr>
              <a:t>"]]]]</a:t>
            </a:r>
          </a:p>
          <a:p>
            <a:endParaRPr lang="nl-NL" i="1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ED886F2-720E-4184-B35C-15AADE0F4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440414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C3BA9B9-16F4-41EB-80B0-BDE0D4DFD78D}"/>
              </a:ext>
            </a:extLst>
          </p:cNvPr>
          <p:cNvSpPr/>
          <p:nvPr/>
        </p:nvSpPr>
        <p:spPr>
          <a:xfrm>
            <a:off x="4355976" y="3356992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E7E215-D1C6-42E5-830A-E4A1C7742D68}"/>
              </a:ext>
            </a:extLst>
          </p:cNvPr>
          <p:cNvSpPr/>
          <p:nvPr/>
        </p:nvSpPr>
        <p:spPr>
          <a:xfrm>
            <a:off x="4548305" y="3954760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8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8010A-FA9E-48A1-BB10-ABF7D68F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300" dirty="0">
                <a:solidFill>
                  <a:prstClr val="black"/>
                </a:solidFill>
              </a:rPr>
              <a:t>//node[@cat and </a:t>
            </a:r>
          </a:p>
          <a:p>
            <a:pPr marL="0" lvl="0" indent="0">
              <a:buNone/>
            </a:pPr>
            <a:r>
              <a:rPr lang="en-US" sz="2300" dirty="0">
                <a:solidFill>
                  <a:prstClr val="black"/>
                </a:solidFill>
              </a:rPr>
              <a:t>	node[@</a:t>
            </a:r>
            <a:r>
              <a:rPr lang="en-US" sz="2300" dirty="0" err="1">
                <a:solidFill>
                  <a:prstClr val="black"/>
                </a:solidFill>
              </a:rPr>
              <a:t>pt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ww</a:t>
            </a:r>
            <a:r>
              <a:rPr lang="en-US" sz="2300" dirty="0">
                <a:solidFill>
                  <a:prstClr val="black"/>
                </a:solidFill>
              </a:rPr>
              <a:t>" and 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hd</a:t>
            </a:r>
            <a:r>
              <a:rPr lang="en-US" sz="2300" dirty="0">
                <a:solidFill>
                  <a:prstClr val="black"/>
                </a:solidFill>
              </a:rPr>
              <a:t>"] and          	node[@cat</a:t>
            </a:r>
            <a:r>
              <a:rPr lang="en-US" sz="2300" b="1" strike="sngStrike" dirty="0">
                <a:solidFill>
                  <a:prstClr val="black"/>
                </a:solidFill>
              </a:rPr>
              <a:t>="</a:t>
            </a:r>
            <a:r>
              <a:rPr lang="en-US" sz="2300" b="1" strike="sngStrike" dirty="0" err="1">
                <a:solidFill>
                  <a:prstClr val="black"/>
                </a:solidFill>
              </a:rPr>
              <a:t>inf</a:t>
            </a:r>
            <a:r>
              <a:rPr lang="en-US" sz="2300" b="1" strike="sngStrike" dirty="0">
                <a:solidFill>
                  <a:prstClr val="black"/>
                </a:solidFill>
              </a:rPr>
              <a:t>" </a:t>
            </a:r>
            <a:r>
              <a:rPr lang="en-US" sz="2300" dirty="0">
                <a:solidFill>
                  <a:prstClr val="black"/>
                </a:solidFill>
              </a:rPr>
              <a:t>and 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vc</a:t>
            </a:r>
            <a:r>
              <a:rPr lang="en-US" sz="2300" dirty="0">
                <a:solidFill>
                  <a:prstClr val="black"/>
                </a:solidFill>
              </a:rPr>
              <a:t>" and 					node[@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hd</a:t>
            </a:r>
            <a:r>
              <a:rPr lang="en-US" sz="2300" dirty="0">
                <a:solidFill>
                  <a:prstClr val="black"/>
                </a:solidFill>
              </a:rPr>
              <a:t>" and @</a:t>
            </a:r>
            <a:r>
              <a:rPr lang="en-US" sz="2300" dirty="0" err="1">
                <a:solidFill>
                  <a:prstClr val="black"/>
                </a:solidFill>
              </a:rPr>
              <a:t>pt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ww</a:t>
            </a:r>
            <a:r>
              <a:rPr lang="en-US" sz="2300" dirty="0">
                <a:solidFill>
                  <a:prstClr val="black"/>
                </a:solidFill>
              </a:rPr>
              <a:t>"] and 				node[@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vc</a:t>
            </a:r>
            <a:r>
              <a:rPr lang="en-US" sz="2300" dirty="0">
                <a:solidFill>
                  <a:prstClr val="black"/>
                </a:solidFill>
              </a:rPr>
              <a:t>" and @cat</a:t>
            </a:r>
            <a:r>
              <a:rPr lang="en-US" sz="2300" b="1" strike="sngStrike" dirty="0">
                <a:solidFill>
                  <a:prstClr val="black"/>
                </a:solidFill>
              </a:rPr>
              <a:t>="</a:t>
            </a:r>
            <a:r>
              <a:rPr lang="en-US" sz="2300" b="1" strike="sngStrike" dirty="0" err="1">
                <a:solidFill>
                  <a:prstClr val="black"/>
                </a:solidFill>
              </a:rPr>
              <a:t>inf</a:t>
            </a:r>
            <a:r>
              <a:rPr lang="en-US" sz="2300" b="1" strike="sngStrike" dirty="0">
                <a:solidFill>
                  <a:prstClr val="black"/>
                </a:solidFill>
              </a:rPr>
              <a:t>" </a:t>
            </a:r>
            <a:r>
              <a:rPr lang="en-US" sz="2300" dirty="0">
                <a:solidFill>
                  <a:prstClr val="black"/>
                </a:solidFill>
              </a:rPr>
              <a:t>and 					node[@</a:t>
            </a:r>
            <a:r>
              <a:rPr lang="en-US" sz="2300" dirty="0" err="1">
                <a:solidFill>
                  <a:prstClr val="black"/>
                </a:solidFill>
              </a:rPr>
              <a:t>pt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ww</a:t>
            </a:r>
            <a:r>
              <a:rPr lang="en-US" sz="2300" dirty="0">
                <a:solidFill>
                  <a:prstClr val="black"/>
                </a:solidFill>
              </a:rPr>
              <a:t>" and @</a:t>
            </a:r>
            <a:r>
              <a:rPr lang="en-US" sz="2300" dirty="0" err="1">
                <a:solidFill>
                  <a:prstClr val="black"/>
                </a:solidFill>
              </a:rPr>
              <a:t>rel</a:t>
            </a:r>
            <a:r>
              <a:rPr lang="en-US" sz="2300" dirty="0">
                <a:solidFill>
                  <a:prstClr val="black"/>
                </a:solidFill>
              </a:rPr>
              <a:t>="</a:t>
            </a:r>
            <a:r>
              <a:rPr lang="en-US" sz="2300" dirty="0" err="1">
                <a:solidFill>
                  <a:prstClr val="black"/>
                </a:solidFill>
              </a:rPr>
              <a:t>hd</a:t>
            </a:r>
            <a:r>
              <a:rPr lang="en-US" sz="2300" dirty="0">
                <a:solidFill>
                  <a:prstClr val="black"/>
                </a:solidFill>
              </a:rPr>
              <a:t>"]]]]</a:t>
            </a: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2555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596019-125E-407B-8D2B-5CE4554ED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259"/>
            <a:ext cx="9144000" cy="561662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09BAAC-2611-47B7-B186-FE79B343B270}"/>
              </a:ext>
            </a:extLst>
          </p:cNvPr>
          <p:cNvSpPr/>
          <p:nvPr/>
        </p:nvSpPr>
        <p:spPr>
          <a:xfrm>
            <a:off x="1619672" y="2852936"/>
            <a:ext cx="56012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9DFA01-7E1F-4254-B8D6-3B7D07F0327A}"/>
              </a:ext>
            </a:extLst>
          </p:cNvPr>
          <p:cNvSpPr/>
          <p:nvPr/>
        </p:nvSpPr>
        <p:spPr>
          <a:xfrm>
            <a:off x="1798115" y="3108499"/>
            <a:ext cx="56012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7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71B938-BC22-494E-8623-7E712C88B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24038"/>
            <a:ext cx="8229600" cy="4629149"/>
          </a:xfrm>
        </p:spPr>
      </p:pic>
    </p:spTree>
    <p:extLst>
      <p:ext uri="{BB962C8B-B14F-4D97-AF65-F5344CB8AC3E}">
        <p14:creationId xmlns:p14="http://schemas.microsoft.com/office/powerpoint/2010/main" val="13585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56780A-FBFD-4FA9-8219-9CEE906DE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1076027"/>
            <a:ext cx="9144000" cy="559941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09BAAC-2611-47B7-B186-FE79B343B270}"/>
              </a:ext>
            </a:extLst>
          </p:cNvPr>
          <p:cNvSpPr/>
          <p:nvPr/>
        </p:nvSpPr>
        <p:spPr>
          <a:xfrm>
            <a:off x="1619672" y="2132856"/>
            <a:ext cx="56012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9DFA01-7E1F-4254-B8D6-3B7D07F0327A}"/>
              </a:ext>
            </a:extLst>
          </p:cNvPr>
          <p:cNvSpPr/>
          <p:nvPr/>
        </p:nvSpPr>
        <p:spPr>
          <a:xfrm>
            <a:off x="1889342" y="2444179"/>
            <a:ext cx="56012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5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9C25B8-0B96-4FB1-874D-3300F9F18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328443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2B75EF-9B1C-4A30-8D1D-72C0463FDC14}"/>
              </a:ext>
            </a:extLst>
          </p:cNvPr>
          <p:cNvSpPr/>
          <p:nvPr/>
        </p:nvSpPr>
        <p:spPr>
          <a:xfrm flipV="1">
            <a:off x="2115757" y="3933056"/>
            <a:ext cx="447990" cy="386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3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C2B3D1-A6FE-482B-B76C-DAA08122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432688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9B03889-0D52-4FBC-8EAD-199BE7CEC0B7}"/>
              </a:ext>
            </a:extLst>
          </p:cNvPr>
          <p:cNvSpPr/>
          <p:nvPr/>
        </p:nvSpPr>
        <p:spPr>
          <a:xfrm>
            <a:off x="7143718" y="3789040"/>
            <a:ext cx="81265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32CED8-F23B-488F-A921-6D91D8CC4984}"/>
              </a:ext>
            </a:extLst>
          </p:cNvPr>
          <p:cNvSpPr/>
          <p:nvPr/>
        </p:nvSpPr>
        <p:spPr>
          <a:xfrm>
            <a:off x="6228184" y="4365104"/>
            <a:ext cx="81265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6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D479E1-9DED-4FED-947D-D110052F5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544616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DAC3CD0-E09B-45D3-957C-CC0FED4BCFC3}"/>
              </a:ext>
            </a:extLst>
          </p:cNvPr>
          <p:cNvSpPr/>
          <p:nvPr/>
        </p:nvSpPr>
        <p:spPr>
          <a:xfrm>
            <a:off x="783609" y="3248980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4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AC3CD0-E09B-45D3-957C-CC0FED4BCFC3}"/>
              </a:ext>
            </a:extLst>
          </p:cNvPr>
          <p:cNvSpPr/>
          <p:nvPr/>
        </p:nvSpPr>
        <p:spPr>
          <a:xfrm>
            <a:off x="783609" y="3248980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95DBA49-2E14-496D-A328-35B16638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  <p:extLst>
      <p:ext uri="{BB962C8B-B14F-4D97-AF65-F5344CB8AC3E}">
        <p14:creationId xmlns:p14="http://schemas.microsoft.com/office/powerpoint/2010/main" val="13027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GrETEL 4: </a:t>
            </a:r>
            <a:r>
              <a:rPr lang="nl-NL" dirty="0" err="1"/>
              <a:t>History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Treebanks</a:t>
            </a:r>
            <a:r>
              <a:rPr lang="nl-NL" dirty="0"/>
              <a:t> (Dutch </a:t>
            </a:r>
            <a:r>
              <a:rPr lang="nl-NL" dirty="0" err="1"/>
              <a:t>only</a:t>
            </a:r>
            <a:r>
              <a:rPr lang="nl-NL" dirty="0"/>
              <a:t>):</a:t>
            </a:r>
          </a:p>
          <a:p>
            <a:pPr lvl="1"/>
            <a:r>
              <a:rPr lang="nl-NL" dirty="0"/>
              <a:t>LASSY-Small (1 m tokens, </a:t>
            </a:r>
            <a:r>
              <a:rPr lang="nl-NL" dirty="0" err="1"/>
              <a:t>written</a:t>
            </a:r>
            <a:r>
              <a:rPr lang="nl-NL" dirty="0"/>
              <a:t> </a:t>
            </a:r>
            <a:r>
              <a:rPr lang="nl-NL" dirty="0" err="1"/>
              <a:t>language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CGN (1 m tokens, spoken </a:t>
            </a:r>
            <a:r>
              <a:rPr lang="nl-NL" dirty="0" err="1"/>
              <a:t>language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(V3) </a:t>
            </a:r>
            <a:r>
              <a:rPr lang="nl-NL" dirty="0" err="1"/>
              <a:t>SoNaR</a:t>
            </a:r>
            <a:r>
              <a:rPr lang="nl-NL" dirty="0"/>
              <a:t> </a:t>
            </a:r>
            <a:r>
              <a:rPr lang="nl-NL" dirty="0" err="1"/>
              <a:t>Parsebank</a:t>
            </a:r>
            <a:r>
              <a:rPr lang="nl-NL" dirty="0"/>
              <a:t> (&gt;500 m tokens)</a:t>
            </a:r>
          </a:p>
          <a:p>
            <a:r>
              <a:rPr lang="nl-NL" dirty="0"/>
              <a:t>V1: </a:t>
            </a:r>
            <a:r>
              <a:rPr lang="nl-NL" sz="2800" dirty="0">
                <a:hlinkClick r:id="rId2"/>
              </a:rPr>
              <a:t>http://nederbooms.ccl.kuleuven.be/eng/gretel/</a:t>
            </a:r>
            <a:r>
              <a:rPr lang="nl-NL" sz="2800" dirty="0"/>
              <a:t> </a:t>
            </a:r>
          </a:p>
          <a:p>
            <a:r>
              <a:rPr lang="nl-NL" sz="2800" dirty="0"/>
              <a:t>V2: </a:t>
            </a:r>
            <a:r>
              <a:rPr lang="nl-NL" sz="2800" dirty="0">
                <a:hlinkClick r:id="rId3"/>
              </a:rPr>
              <a:t>http://gretel.ccl.kuleuven.be/gretel-2.0/</a:t>
            </a:r>
            <a:r>
              <a:rPr lang="nl-NL" sz="2800" dirty="0"/>
              <a:t> </a:t>
            </a:r>
          </a:p>
          <a:p>
            <a:r>
              <a:rPr lang="nl-NL" sz="2800" dirty="0"/>
              <a:t>V3: </a:t>
            </a:r>
            <a:r>
              <a:rPr lang="nl-NL" sz="2800" dirty="0">
                <a:hlinkClick r:id="rId4"/>
              </a:rPr>
              <a:t>http://gretel.ccl.kuleuven.be/gretel3/index.php</a:t>
            </a:r>
            <a:r>
              <a:rPr lang="nl-NL" sz="2800" dirty="0"/>
              <a:t> </a:t>
            </a:r>
          </a:p>
          <a:p>
            <a:endParaRPr lang="nl-NL" sz="2800" dirty="0"/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13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AC3CD0-E09B-45D3-957C-CC0FED4BCFC3}"/>
              </a:ext>
            </a:extLst>
          </p:cNvPr>
          <p:cNvSpPr/>
          <p:nvPr/>
        </p:nvSpPr>
        <p:spPr>
          <a:xfrm>
            <a:off x="783609" y="3248980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779DB0-5C2B-424F-A9AE-86FE072E8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31573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38C243D-0427-4366-A391-87A518C00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32648"/>
          </a:xfrm>
        </p:spPr>
      </p:pic>
    </p:spTree>
    <p:extLst>
      <p:ext uri="{BB962C8B-B14F-4D97-AF65-F5344CB8AC3E}">
        <p14:creationId xmlns:p14="http://schemas.microsoft.com/office/powerpoint/2010/main" val="20618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F25EA-B7BE-4649-ADC8-FAA6196F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12 (all by JAC)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4A1D57C7-1A0D-4C10-BA30-DD2FF152B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47284" y="0"/>
            <a:ext cx="1717204" cy="17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9E130B-5DCE-4FFE-961A-5AFAD4940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686800" cy="5661248"/>
          </a:xfrm>
        </p:spPr>
      </p:pic>
    </p:spTree>
    <p:extLst>
      <p:ext uri="{BB962C8B-B14F-4D97-AF65-F5344CB8AC3E}">
        <p14:creationId xmlns:p14="http://schemas.microsoft.com/office/powerpoint/2010/main" val="37578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D71BC2-9B40-404D-B854-FCD4CA65F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7103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469C69-0E0B-44E8-B03A-0EEB0A4C3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3E7457C-5963-4809-BEEC-DF932703C63D}"/>
              </a:ext>
            </a:extLst>
          </p:cNvPr>
          <p:cNvSpPr/>
          <p:nvPr/>
        </p:nvSpPr>
        <p:spPr>
          <a:xfrm>
            <a:off x="4499992" y="4553524"/>
            <a:ext cx="1368152" cy="315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9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E80B81-21B9-4E13-B2CE-EE7E0A9EC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EB20283-09FF-43C9-8AF1-888559909E6C}"/>
              </a:ext>
            </a:extLst>
          </p:cNvPr>
          <p:cNvSpPr/>
          <p:nvPr/>
        </p:nvSpPr>
        <p:spPr>
          <a:xfrm>
            <a:off x="4499993" y="4941168"/>
            <a:ext cx="20882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360BBC-32EC-4659-93EC-9FE60381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18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66E92B-1441-4994-BE76-1FE31977E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32008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F6B495-FD59-4104-8D4D-74C357597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4016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GrETEL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GrETEL 4: UU Utrecht</a:t>
            </a:r>
          </a:p>
          <a:p>
            <a:pPr lvl="1"/>
            <a:r>
              <a:rPr lang="nl-NL" dirty="0"/>
              <a:t>In CLARIAH </a:t>
            </a:r>
            <a:r>
              <a:rPr lang="nl-NL" dirty="0" err="1"/>
              <a:t>and</a:t>
            </a:r>
            <a:r>
              <a:rPr lang="nl-NL" dirty="0"/>
              <a:t> UU-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AnnCor</a:t>
            </a:r>
            <a:r>
              <a:rPr lang="nl-NL" dirty="0"/>
              <a:t> project</a:t>
            </a:r>
          </a:p>
          <a:p>
            <a:r>
              <a:rPr lang="nl-NL" dirty="0"/>
              <a:t>New </a:t>
            </a:r>
            <a:r>
              <a:rPr lang="nl-NL" dirty="0" err="1"/>
              <a:t>functionality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Upload a </a:t>
            </a:r>
            <a:r>
              <a:rPr lang="nl-NL" dirty="0" err="1"/>
              <a:t>user’s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corpus incl. metadata (Dutch)</a:t>
            </a:r>
          </a:p>
          <a:p>
            <a:pPr lvl="1"/>
            <a:r>
              <a:rPr lang="nl-NL" dirty="0"/>
              <a:t>Search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user’s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automatically</a:t>
            </a:r>
            <a:r>
              <a:rPr lang="nl-NL" dirty="0"/>
              <a:t> </a:t>
            </a:r>
            <a:r>
              <a:rPr lang="nl-NL" dirty="0" err="1"/>
              <a:t>parsed</a:t>
            </a:r>
            <a:r>
              <a:rPr lang="nl-NL" dirty="0"/>
              <a:t> corpus (</a:t>
            </a:r>
            <a:r>
              <a:rPr lang="nl-NL" dirty="0" err="1"/>
              <a:t>parsebank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Analysis of search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metadata</a:t>
            </a:r>
          </a:p>
          <a:p>
            <a:pPr lvl="1"/>
            <a:r>
              <a:rPr lang="nl-NL" dirty="0" err="1"/>
              <a:t>Better</a:t>
            </a:r>
            <a:r>
              <a:rPr lang="nl-NL" dirty="0"/>
              <a:t> support for </a:t>
            </a:r>
            <a:r>
              <a:rPr lang="nl-NL" dirty="0" err="1"/>
              <a:t>Xpath</a:t>
            </a:r>
            <a:r>
              <a:rPr lang="nl-NL" dirty="0"/>
              <a:t> </a:t>
            </a:r>
            <a:r>
              <a:rPr lang="nl-NL" dirty="0" err="1"/>
              <a:t>Queries</a:t>
            </a:r>
            <a:endParaRPr lang="nl-NL" dirty="0"/>
          </a:p>
          <a:p>
            <a:pPr lvl="1"/>
            <a:r>
              <a:rPr lang="nl-NL" i="1" dirty="0" err="1"/>
              <a:t>Improved</a:t>
            </a:r>
            <a:r>
              <a:rPr lang="nl-NL" i="1" dirty="0"/>
              <a:t> </a:t>
            </a:r>
            <a:r>
              <a:rPr lang="nl-NL" i="1" dirty="0" err="1"/>
              <a:t>advanced</a:t>
            </a:r>
            <a:r>
              <a:rPr lang="nl-NL" i="1" dirty="0"/>
              <a:t> interface</a:t>
            </a:r>
          </a:p>
          <a:p>
            <a:r>
              <a:rPr lang="nl-NL" dirty="0"/>
              <a:t>V4 (</a:t>
            </a:r>
            <a:r>
              <a:rPr lang="nl-NL" dirty="0" err="1"/>
              <a:t>alpha</a:t>
            </a:r>
            <a:r>
              <a:rPr lang="nl-NL" dirty="0"/>
              <a:t>!) </a:t>
            </a:r>
            <a:r>
              <a:rPr lang="nl-NL" dirty="0">
                <a:hlinkClick r:id="rId2"/>
              </a:rPr>
              <a:t>http://gretel.hum.uu.nl/gretel4/</a:t>
            </a:r>
            <a:r>
              <a:rPr lang="nl-NL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35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F236FC-7729-42A8-8F3D-EBA9D5F9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6099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ED8488-3D97-4356-954C-589AD1CE6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27452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9A35BD-9101-4662-9418-DCABF6249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31139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07D427-F401-4C71-9897-FD46B59CA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40697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80504F-1114-4511-B0F3-5BFD56412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252520" cy="5733256"/>
          </a:xfrm>
        </p:spPr>
      </p:pic>
    </p:spTree>
    <p:extLst>
      <p:ext uri="{BB962C8B-B14F-4D97-AF65-F5344CB8AC3E}">
        <p14:creationId xmlns:p14="http://schemas.microsoft.com/office/powerpoint/2010/main" val="17788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55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8EA83-08DD-44B0-9FD1-084A0DFA5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1103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Green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56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2468DF-1A02-4C0C-88AB-7D9EBA1C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Green Order (</a:t>
            </a:r>
            <a:r>
              <a:rPr lang="en-US" i="1" dirty="0" err="1"/>
              <a:t>gekocht</a:t>
            </a:r>
            <a:r>
              <a:rPr lang="en-US" i="1" dirty="0"/>
              <a:t> </a:t>
            </a:r>
            <a:r>
              <a:rPr lang="en-US" i="1" dirty="0" err="1"/>
              <a:t>heeft</a:t>
            </a:r>
            <a:r>
              <a:rPr lang="en-US" dirty="0"/>
              <a:t>): 73</a:t>
            </a:r>
          </a:p>
          <a:p>
            <a:pPr lvl="2"/>
            <a:r>
              <a:rPr lang="en-US" dirty="0"/>
              <a:t>JAC 63, LAU 8, NIE 2</a:t>
            </a: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B6C9E290-3B93-438A-9953-49157B206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3798" y="646248"/>
            <a:ext cx="1717204" cy="17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57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9CB5BA-523C-40AA-A346-999E04220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616624"/>
          </a:xfrm>
        </p:spPr>
      </p:pic>
    </p:spTree>
    <p:extLst>
      <p:ext uri="{BB962C8B-B14F-4D97-AF65-F5344CB8AC3E}">
        <p14:creationId xmlns:p14="http://schemas.microsoft.com/office/powerpoint/2010/main" val="40533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58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B2192F-C062-425A-A95D-74725A0A9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252520" cy="544522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D2899B-197D-4A64-B1FB-F64CB4DFE526}"/>
              </a:ext>
            </a:extLst>
          </p:cNvPr>
          <p:cNvSpPr/>
          <p:nvPr/>
        </p:nvSpPr>
        <p:spPr>
          <a:xfrm>
            <a:off x="4572000" y="4653136"/>
            <a:ext cx="122413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7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59</a:t>
            </a:fld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D2899B-197D-4A64-B1FB-F64CB4DFE526}"/>
              </a:ext>
            </a:extLst>
          </p:cNvPr>
          <p:cNvSpPr/>
          <p:nvPr/>
        </p:nvSpPr>
        <p:spPr>
          <a:xfrm>
            <a:off x="9540552" y="908720"/>
            <a:ext cx="122413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30B255-A42F-43EA-8C06-39A3E24B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252520" cy="5589240"/>
          </a:xfrm>
        </p:spPr>
      </p:pic>
    </p:spTree>
    <p:extLst>
      <p:ext uri="{BB962C8B-B14F-4D97-AF65-F5344CB8AC3E}">
        <p14:creationId xmlns:p14="http://schemas.microsoft.com/office/powerpoint/2010/main" val="267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GrETEL 4: Corpus Upload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Upload Corpus</a:t>
            </a:r>
          </a:p>
          <a:p>
            <a:pPr lvl="1"/>
            <a:r>
              <a:rPr lang="nl-NL" dirty="0"/>
              <a:t>(PaQu)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CHILDES CHAT</a:t>
            </a:r>
          </a:p>
          <a:p>
            <a:pPr lvl="1"/>
            <a:r>
              <a:rPr lang="nl-NL" dirty="0"/>
              <a:t>TEI and </a:t>
            </a:r>
            <a:r>
              <a:rPr lang="nl-NL" dirty="0" err="1"/>
              <a:t>FoLiA</a:t>
            </a:r>
            <a:endParaRPr lang="nl-NL" dirty="0"/>
          </a:p>
          <a:p>
            <a:r>
              <a:rPr lang="nl-NL" dirty="0"/>
              <a:t>CHAT </a:t>
            </a:r>
            <a:r>
              <a:rPr lang="nl-NL" dirty="0" err="1"/>
              <a:t>Utterances</a:t>
            </a:r>
            <a:r>
              <a:rPr lang="nl-NL" dirty="0"/>
              <a:t> are </a:t>
            </a:r>
            <a:r>
              <a:rPr lang="nl-NL" dirty="0" err="1"/>
              <a:t>cleaned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metadata </a:t>
            </a:r>
            <a:r>
              <a:rPr lang="nl-NL" dirty="0" err="1"/>
              <a:t>extracted</a:t>
            </a:r>
            <a:r>
              <a:rPr lang="nl-NL" dirty="0"/>
              <a:t>:</a:t>
            </a:r>
          </a:p>
          <a:p>
            <a:pPr lvl="1"/>
            <a:r>
              <a:rPr lang="nl-NL" i="1" dirty="0"/>
              <a:t>knor </a:t>
            </a:r>
            <a:r>
              <a:rPr lang="nl-NL" i="1" dirty="0" err="1"/>
              <a:t>knor</a:t>
            </a:r>
            <a:r>
              <a:rPr lang="nl-NL" i="1" dirty="0"/>
              <a:t> [!= </a:t>
            </a:r>
            <a:r>
              <a:rPr lang="nl-NL" i="1" dirty="0" err="1"/>
              <a:t>pigsound</a:t>
            </a:r>
            <a:r>
              <a:rPr lang="nl-NL" i="1" dirty="0"/>
              <a:t>], ik heb honger </a:t>
            </a:r>
            <a:r>
              <a:rPr lang="nl-NL" dirty="0">
                <a:sym typeface="Wingdings" panose="05000000000000000000" pitchFamily="2" charset="2"/>
              </a:rPr>
              <a:t></a:t>
            </a:r>
          </a:p>
          <a:p>
            <a:pPr lvl="1"/>
            <a:r>
              <a:rPr lang="nl-NL" i="1" dirty="0">
                <a:sym typeface="Wingdings" panose="05000000000000000000" pitchFamily="2" charset="2"/>
              </a:rPr>
              <a:t>knor </a:t>
            </a:r>
            <a:r>
              <a:rPr lang="nl-NL" i="1" dirty="0" err="1">
                <a:sym typeface="Wingdings" panose="05000000000000000000" pitchFamily="2" charset="2"/>
              </a:rPr>
              <a:t>knor</a:t>
            </a:r>
            <a:r>
              <a:rPr lang="nl-NL" i="1" dirty="0">
                <a:sym typeface="Wingdings" panose="05000000000000000000" pitchFamily="2" charset="2"/>
              </a:rPr>
              <a:t>, ik heb honger</a:t>
            </a:r>
            <a:endParaRPr lang="nl-NL" i="1" dirty="0"/>
          </a:p>
          <a:p>
            <a:r>
              <a:rPr lang="en-US" dirty="0"/>
              <a:t>Multiple cleaning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56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60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0D4559-98BA-46A4-B51F-4488F0A3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76064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D2899B-197D-4A64-B1FB-F64CB4DFE526}"/>
              </a:ext>
            </a:extLst>
          </p:cNvPr>
          <p:cNvSpPr/>
          <p:nvPr/>
        </p:nvSpPr>
        <p:spPr>
          <a:xfrm>
            <a:off x="5580112" y="3429000"/>
            <a:ext cx="1260067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7E2515-A2A9-4D70-BD8F-A9013BA52654}"/>
              </a:ext>
            </a:extLst>
          </p:cNvPr>
          <p:cNvSpPr/>
          <p:nvPr/>
        </p:nvSpPr>
        <p:spPr>
          <a:xfrm>
            <a:off x="5580112" y="4250521"/>
            <a:ext cx="172819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0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red Order: Analysis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61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9510F5-846F-42B2-9F29-56C2F9ECB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4000" cy="587727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D2899B-197D-4A64-B1FB-F64CB4DFE526}"/>
              </a:ext>
            </a:extLst>
          </p:cNvPr>
          <p:cNvSpPr/>
          <p:nvPr/>
        </p:nvSpPr>
        <p:spPr>
          <a:xfrm>
            <a:off x="611560" y="4869160"/>
            <a:ext cx="1260067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red Order: Analysis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62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4FBEA9-10EE-486B-A91A-717D3A7E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7"/>
            <a:ext cx="9144000" cy="544522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D2899B-197D-4A64-B1FB-F64CB4DFE526}"/>
              </a:ext>
            </a:extLst>
          </p:cNvPr>
          <p:cNvSpPr/>
          <p:nvPr/>
        </p:nvSpPr>
        <p:spPr>
          <a:xfrm>
            <a:off x="1084490" y="4938248"/>
            <a:ext cx="1260067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0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red Order: Analysis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63</a:t>
            </a:fld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BF8A26-4C66-4374-85F9-A6CB562D9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36496" cy="5805264"/>
          </a:xfr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68FC0429-AC6F-4D29-8DDA-F92214F1B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47284" y="568640"/>
            <a:ext cx="1717204" cy="17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/>
              <a:t>red Order: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Xpath</a:t>
            </a:r>
            <a:r>
              <a:rPr lang="nl-NL" dirty="0"/>
              <a:t>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64</a:t>
            </a:fld>
            <a:endParaRPr lang="en-GB" noProof="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50676C6-1612-4C88-ACD8-88CFF9D03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7E2515-A2A9-4D70-BD8F-A9013BA52654}"/>
              </a:ext>
            </a:extLst>
          </p:cNvPr>
          <p:cNvSpPr/>
          <p:nvPr/>
        </p:nvSpPr>
        <p:spPr>
          <a:xfrm>
            <a:off x="1043608" y="2420888"/>
            <a:ext cx="172819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65</a:t>
            </a:fld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560"/>
            <a:ext cx="2000282" cy="68016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AA9FE02-8F6C-4069-BBCE-73FE899B8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7E2515-A2A9-4D70-BD8F-A9013BA52654}"/>
              </a:ext>
            </a:extLst>
          </p:cNvPr>
          <p:cNvSpPr/>
          <p:nvPr/>
        </p:nvSpPr>
        <p:spPr>
          <a:xfrm>
            <a:off x="1979712" y="4797152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1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66</a:t>
            </a:fld>
            <a:endParaRPr lang="en-GB" noProof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A938E6-0924-4C4D-B3D2-C2EDFF9BE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32233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nl-NL" dirty="0" err="1"/>
              <a:t>Participles</a:t>
            </a:r>
            <a:r>
              <a:rPr lang="nl-NL" dirty="0"/>
              <a:t>: red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67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061498-5F4A-4335-B14D-0BF1700F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Red Order (</a:t>
            </a:r>
            <a:r>
              <a:rPr lang="en-US" i="1" dirty="0" err="1"/>
              <a:t>heeft</a:t>
            </a:r>
            <a:r>
              <a:rPr lang="en-US" i="1" dirty="0"/>
              <a:t> </a:t>
            </a:r>
            <a:r>
              <a:rPr lang="en-US" i="1" dirty="0" err="1"/>
              <a:t>gekocht</a:t>
            </a:r>
            <a:r>
              <a:rPr lang="en-US" dirty="0"/>
              <a:t>): 50</a:t>
            </a:r>
          </a:p>
          <a:p>
            <a:pPr lvl="2"/>
            <a:r>
              <a:rPr lang="en-US" dirty="0"/>
              <a:t>JAC 48, LAU 2</a:t>
            </a:r>
            <a:endParaRPr lang="nl-NL" dirty="0"/>
          </a:p>
          <a:p>
            <a:endParaRPr lang="nl-NL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B8112E1-E116-492F-985C-BED5CFDD0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47284" y="836712"/>
            <a:ext cx="1717204" cy="17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en-US" dirty="0"/>
              <a:t>Examples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 action="ppaction://hlinksldjump"/>
              </a:rPr>
              <a:t>3Vs: </a:t>
            </a:r>
            <a:r>
              <a:rPr lang="nl-NL" dirty="0" err="1">
                <a:hlinkClick r:id="rId2" action="ppaction://hlinksldjump"/>
              </a:rPr>
              <a:t>structures</a:t>
            </a:r>
            <a:r>
              <a:rPr lang="nl-NL" dirty="0">
                <a:hlinkClick r:id="rId2" action="ppaction://hlinksldjump"/>
              </a:rPr>
              <a:t> </a:t>
            </a:r>
            <a:r>
              <a:rPr lang="nl-NL" dirty="0" err="1">
                <a:hlinkClick r:id="rId2" action="ppaction://hlinksldjump"/>
              </a:rPr>
              <a:t>with</a:t>
            </a:r>
            <a:r>
              <a:rPr lang="nl-NL" dirty="0">
                <a:hlinkClick r:id="rId2" action="ppaction://hlinksldjump"/>
              </a:rPr>
              <a:t> 3 </a:t>
            </a:r>
            <a:r>
              <a:rPr lang="nl-NL" dirty="0" err="1">
                <a:hlinkClick r:id="rId2" action="ppaction://hlinksldjump"/>
              </a:rPr>
              <a:t>verbs</a:t>
            </a:r>
            <a:endParaRPr lang="nl-NL" dirty="0"/>
          </a:p>
          <a:p>
            <a:pPr lvl="1"/>
            <a:r>
              <a:rPr lang="en-US" dirty="0" err="1">
                <a:hlinkClick r:id="rId3" action="ppaction://hlinksldjump"/>
              </a:rPr>
              <a:t>Infinitivus</a:t>
            </a:r>
            <a:r>
              <a:rPr lang="en-US" dirty="0">
                <a:hlinkClick r:id="rId3" action="ppaction://hlinksldjump"/>
              </a:rPr>
              <a:t> Pro </a:t>
            </a:r>
            <a:r>
              <a:rPr lang="en-US" dirty="0" err="1">
                <a:hlinkClick r:id="rId3" action="ppaction://hlinksldjump"/>
              </a:rPr>
              <a:t>Participio</a:t>
            </a:r>
            <a:r>
              <a:rPr lang="en-US" dirty="0">
                <a:hlinkClick r:id="rId3" action="ppaction://hlinksldjump"/>
              </a:rPr>
              <a:t> (IPP)</a:t>
            </a:r>
            <a:endParaRPr lang="nl-NL" dirty="0"/>
          </a:p>
          <a:p>
            <a:r>
              <a:rPr lang="en-US" dirty="0"/>
              <a:t>P</a:t>
            </a:r>
            <a:r>
              <a:rPr lang="nl-NL" dirty="0" err="1"/>
              <a:t>articiples</a:t>
            </a:r>
            <a:r>
              <a:rPr lang="nl-NL" dirty="0"/>
              <a:t>:</a:t>
            </a:r>
          </a:p>
          <a:p>
            <a:pPr lvl="1"/>
            <a:r>
              <a:rPr lang="en-US" dirty="0">
                <a:hlinkClick r:id="rId4" action="ppaction://hlinksldjump"/>
              </a:rPr>
              <a:t>Green Order </a:t>
            </a:r>
            <a:r>
              <a:rPr lang="en-US" dirty="0"/>
              <a:t>(</a:t>
            </a:r>
            <a:r>
              <a:rPr lang="en-US" i="1" dirty="0" err="1"/>
              <a:t>gekocht</a:t>
            </a:r>
            <a:r>
              <a:rPr lang="en-US" i="1" dirty="0"/>
              <a:t> </a:t>
            </a:r>
            <a:r>
              <a:rPr lang="en-US" i="1" dirty="0" err="1"/>
              <a:t>heeft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5" action="ppaction://hlinksldjump"/>
              </a:rPr>
              <a:t>Red Order</a:t>
            </a:r>
            <a:r>
              <a:rPr lang="en-US" dirty="0"/>
              <a:t> (</a:t>
            </a:r>
            <a:r>
              <a:rPr lang="en-US" i="1" dirty="0" err="1"/>
              <a:t>heeft</a:t>
            </a:r>
            <a:r>
              <a:rPr lang="en-US" i="1" dirty="0"/>
              <a:t> </a:t>
            </a:r>
            <a:r>
              <a:rPr lang="en-US" i="1" dirty="0" err="1"/>
              <a:t>gekocht</a:t>
            </a:r>
            <a:r>
              <a:rPr lang="en-US" dirty="0"/>
              <a:t>)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560"/>
            <a:ext cx="2000282" cy="6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836712"/>
          </a:xfrm>
        </p:spPr>
        <p:txBody>
          <a:bodyPr/>
          <a:lstStyle/>
          <a:p>
            <a:r>
              <a:rPr lang="en-US" dirty="0"/>
              <a:t>BUT: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Example  (QBE </a:t>
            </a:r>
            <a:r>
              <a:rPr lang="en-US" dirty="0" err="1"/>
              <a:t>generalisation</a:t>
            </a:r>
            <a:r>
              <a:rPr lang="en-US" dirty="0"/>
              <a:t>): 3Vs: </a:t>
            </a:r>
            <a:r>
              <a:rPr lang="en-US" dirty="0">
                <a:hlinkClick r:id="rId2" action="ppaction://hlinksldjump"/>
              </a:rPr>
              <a:t>participles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560"/>
            <a:ext cx="2000282" cy="6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83671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800" dirty="0" err="1"/>
              <a:t>Thanks</a:t>
            </a:r>
            <a:r>
              <a:rPr lang="nl-NL" sz="4800" dirty="0"/>
              <a:t> for </a:t>
            </a:r>
            <a:r>
              <a:rPr lang="nl-NL" sz="4800" dirty="0" err="1"/>
              <a:t>your</a:t>
            </a:r>
            <a:r>
              <a:rPr lang="nl-NL" sz="4800" dirty="0"/>
              <a:t> Attention!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36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0</TotalTime>
  <Words>1147</Words>
  <Application>Microsoft Office PowerPoint</Application>
  <PresentationFormat>On-screen Show (4:3)</PresentationFormat>
  <Paragraphs>301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Copperplate Gothic Bold</vt:lpstr>
      <vt:lpstr>Wingdings</vt:lpstr>
      <vt:lpstr>Odijk LREC  2012</vt:lpstr>
      <vt:lpstr> GReTEL 4 DEMO</vt:lpstr>
      <vt:lpstr>Overview</vt:lpstr>
      <vt:lpstr>GrETEL 4: History</vt:lpstr>
      <vt:lpstr>GrETEL 4: History</vt:lpstr>
      <vt:lpstr>GrETEL 4</vt:lpstr>
      <vt:lpstr>GrETEL 4: Corpus Upload</vt:lpstr>
      <vt:lpstr>Examples</vt:lpstr>
      <vt:lpstr>BUT:</vt:lpstr>
      <vt:lpstr>PowerPoint Presentation</vt:lpstr>
      <vt:lpstr>PowerPoint Presentation</vt:lpstr>
      <vt:lpstr>IPP verbs</vt:lpstr>
      <vt:lpstr>Mod P: heel v. zeer</vt:lpstr>
      <vt:lpstr>Heel+ V/P</vt:lpstr>
      <vt:lpstr>Query Example</vt:lpstr>
      <vt:lpstr>Example Sentence</vt:lpstr>
      <vt:lpstr>Parse Tree</vt:lpstr>
      <vt:lpstr>Select Parts</vt:lpstr>
      <vt:lpstr>Query Tree</vt:lpstr>
      <vt:lpstr>Select Treebank</vt:lpstr>
      <vt:lpstr>Query</vt:lpstr>
      <vt:lpstr>Example: Query Output</vt:lpstr>
      <vt:lpstr>Utterance Details</vt:lpstr>
      <vt:lpstr>Result Statistics</vt:lpstr>
      <vt:lpstr>Analysis</vt:lpstr>
      <vt:lpstr>Some Results</vt:lpstr>
      <vt:lpstr>IPP</vt:lpstr>
      <vt:lpstr>IPP</vt:lpstr>
      <vt:lpstr>IPP</vt:lpstr>
      <vt:lpstr>IPP</vt:lpstr>
      <vt:lpstr>IPP</vt:lpstr>
      <vt:lpstr>Participles?</vt:lpstr>
      <vt:lpstr>Participles?</vt:lpstr>
      <vt:lpstr>Participles?</vt:lpstr>
      <vt:lpstr>Participles?</vt:lpstr>
      <vt:lpstr>Participles?</vt:lpstr>
      <vt:lpstr>Participles?</vt:lpstr>
      <vt:lpstr>Participles?</vt:lpstr>
      <vt:lpstr>Participles?</vt:lpstr>
      <vt:lpstr>Participles?</vt:lpstr>
      <vt:lpstr>Participles?</vt:lpstr>
      <vt:lpstr>Participles?</vt:lpstr>
      <vt:lpstr>Participles?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Green Order</vt:lpstr>
      <vt:lpstr>Participles: red Order</vt:lpstr>
      <vt:lpstr>Participles: red Order</vt:lpstr>
      <vt:lpstr>Participles: red Order</vt:lpstr>
      <vt:lpstr>Participles: red Order</vt:lpstr>
      <vt:lpstr>red Order: Analysis Option</vt:lpstr>
      <vt:lpstr>red Order: Analysis Option</vt:lpstr>
      <vt:lpstr>red Order: Analysis Option</vt:lpstr>
      <vt:lpstr>red Order: Edit Xpath Option</vt:lpstr>
      <vt:lpstr>Participles: red Order</vt:lpstr>
      <vt:lpstr>Participles: red Order</vt:lpstr>
      <vt:lpstr>Participles: red Order</vt:lpstr>
    </vt:vector>
  </TitlesOfParts>
  <Company>Universiteits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Odijk, J.E.J.M. (Jan)</cp:lastModifiedBy>
  <cp:revision>1035</cp:revision>
  <dcterms:created xsi:type="dcterms:W3CDTF">2012-05-14T07:52:03Z</dcterms:created>
  <dcterms:modified xsi:type="dcterms:W3CDTF">2019-04-24T07:47:01Z</dcterms:modified>
</cp:coreProperties>
</file>